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5"/>
  </p:notesMasterIdLst>
  <p:handoutMasterIdLst>
    <p:handoutMasterId r:id="rId36"/>
  </p:handoutMasterIdLst>
  <p:sldIdLst>
    <p:sldId id="1777" r:id="rId2"/>
    <p:sldId id="1884" r:id="rId3"/>
    <p:sldId id="1897" r:id="rId4"/>
    <p:sldId id="1898" r:id="rId5"/>
    <p:sldId id="1891" r:id="rId6"/>
    <p:sldId id="1894" r:id="rId7"/>
    <p:sldId id="1899" r:id="rId8"/>
    <p:sldId id="1900" r:id="rId9"/>
    <p:sldId id="1901" r:id="rId10"/>
    <p:sldId id="1844" r:id="rId11"/>
    <p:sldId id="1904" r:id="rId12"/>
    <p:sldId id="1903" r:id="rId13"/>
    <p:sldId id="1905" r:id="rId14"/>
    <p:sldId id="1906" r:id="rId15"/>
    <p:sldId id="1911" r:id="rId16"/>
    <p:sldId id="1908" r:id="rId17"/>
    <p:sldId id="1909" r:id="rId18"/>
    <p:sldId id="1912" r:id="rId19"/>
    <p:sldId id="1910" r:id="rId20"/>
    <p:sldId id="1913" r:id="rId21"/>
    <p:sldId id="1914" r:id="rId22"/>
    <p:sldId id="1915" r:id="rId23"/>
    <p:sldId id="1907" r:id="rId24"/>
    <p:sldId id="1917" r:id="rId25"/>
    <p:sldId id="1918" r:id="rId26"/>
    <p:sldId id="1919" r:id="rId27"/>
    <p:sldId id="1920" r:id="rId28"/>
    <p:sldId id="1921" r:id="rId29"/>
    <p:sldId id="1896" r:id="rId30"/>
    <p:sldId id="1895" r:id="rId31"/>
    <p:sldId id="1922" r:id="rId32"/>
    <p:sldId id="1923" r:id="rId33"/>
    <p:sldId id="1902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95ECB"/>
    <a:srgbClr val="333399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6" autoAdjust="0"/>
    <p:restoredTop sz="88258" autoAdjust="0"/>
  </p:normalViewPr>
  <p:slideViewPr>
    <p:cSldViewPr>
      <p:cViewPr varScale="1">
        <p:scale>
          <a:sx n="111" d="100"/>
          <a:sy n="111" d="100"/>
        </p:scale>
        <p:origin x="8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19-lecture16-coref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clweb.org/anthology/D08-1031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a-webdesign.com/image/png-business-woman/482178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art.email/clipart/company-building-clipart-png-21046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botslife.com/coreference-resolution-for-chatbots-f49a720c428b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19-lecture16-coref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19-lecture16-coref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19-lecture16-coref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Suggested</a:t>
            </a:r>
            <a:r>
              <a:rPr lang="zh-CN" altLang="en-US" dirty="0"/>
              <a:t> </a:t>
            </a:r>
            <a:r>
              <a:rPr lang="en-US" altLang="zh-CN" dirty="0"/>
              <a:t>readings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Chris</a:t>
            </a:r>
            <a:r>
              <a:rPr lang="zh-CN" altLang="en-US" dirty="0"/>
              <a:t> </a:t>
            </a:r>
            <a:r>
              <a:rPr lang="en-US" altLang="zh-CN" dirty="0"/>
              <a:t>Manning’s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https://web.stanford.edu/class/cs224n/slides/cs224n-2019-lecture16-coref.pdf</a:t>
            </a:r>
            <a:endParaRPr lang="en-US" dirty="0"/>
          </a:p>
          <a:p>
            <a:r>
              <a:rPr lang="en-US" dirty="0"/>
              <a:t>Understanding the Value of Features for Coreference Resolution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Bengtson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Roth:</a:t>
            </a:r>
            <a:r>
              <a:rPr lang="zh-CN" altLang="en-US" dirty="0"/>
              <a:t> </a:t>
            </a:r>
            <a:r>
              <a:rPr lang="en-US" dirty="0">
                <a:hlinkClick r:id="rId4"/>
              </a:rPr>
              <a:t>https://www.aclweb.org/anthology/D08-1031.pdf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7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38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1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09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 </a:t>
            </a:r>
            <a:r>
              <a:rPr lang="en-US" dirty="0" err="1"/>
              <a:t>wi</a:t>
            </a:r>
            <a:r>
              <a:rPr lang="en-US" dirty="0"/>
              <a:t> for each entity can be set to different values to produce different versions of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0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6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taken from the textbook</a:t>
            </a:r>
          </a:p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link:</a:t>
            </a:r>
            <a:r>
              <a:rPr lang="zh-CN" altLang="en-US" dirty="0"/>
              <a:t> </a:t>
            </a:r>
            <a:r>
              <a:rPr lang="en-US" dirty="0">
                <a:hlinkClick r:id="rId3"/>
              </a:rPr>
              <a:t>https://ya-webdesign.com/image/png-business-woman/482178.html</a:t>
            </a:r>
            <a:endParaRPr lang="en-US" dirty="0"/>
          </a:p>
          <a:p>
            <a:r>
              <a:rPr lang="en-US" altLang="zh-CN" dirty="0"/>
              <a:t>Maybe</a:t>
            </a:r>
            <a:r>
              <a:rPr lang="zh-CN" altLang="en-US" dirty="0"/>
              <a:t> </a:t>
            </a:r>
            <a:r>
              <a:rPr lang="en-US" altLang="zh-CN" dirty="0"/>
              <a:t>highlight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referent</a:t>
            </a:r>
            <a:r>
              <a:rPr lang="zh-CN" altLang="en-US" dirty="0"/>
              <a:t> </a:t>
            </a:r>
            <a:r>
              <a:rPr lang="en-US" altLang="zh-CN" dirty="0"/>
              <a:t>(Victoria</a:t>
            </a:r>
            <a:r>
              <a:rPr lang="zh-CN" altLang="en-US" dirty="0"/>
              <a:t> </a:t>
            </a:r>
            <a:r>
              <a:rPr lang="en-US" altLang="zh-CN" dirty="0"/>
              <a:t>Chen)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fictional.</a:t>
            </a:r>
            <a:r>
              <a:rPr lang="zh-CN" altLang="en-US" dirty="0"/>
              <a:t> </a:t>
            </a:r>
            <a:r>
              <a:rPr lang="en-US" altLang="zh-CN" dirty="0"/>
              <a:t>(Anaphora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Coreference)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88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99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 </a:t>
            </a:r>
            <a:r>
              <a:rPr lang="en-US" dirty="0" err="1"/>
              <a:t>wi</a:t>
            </a:r>
            <a:r>
              <a:rPr lang="en-US" dirty="0"/>
              <a:t> for each entity can be set to different values to produce different versions of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23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weight </a:t>
            </a:r>
            <a:r>
              <a:rPr lang="en-US" dirty="0" err="1"/>
              <a:t>wi</a:t>
            </a:r>
            <a:r>
              <a:rPr lang="en-US" dirty="0"/>
              <a:t> for each entity can be set to different values to produce different versions of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https://www.clipart.email/clipart/company-building-clipart-png-21046.html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1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https://chatbotslife.com/coreference-resolution-for-chatbots-f49a720c428b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6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3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https://web.stanford.edu/class/cs224n/slides/cs224n-2019-lecture16-coref.pdf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0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https://web.stanford.edu/class/cs224n/slides/cs224n-2019-lecture16-coref.pdf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1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https://web.stanford.edu/class/cs224n/slides/cs224n-2019-lecture16-coref.pdf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1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1/13/20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botslife.com/coreference-resolution-for-chatbots-f49a720c428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Coreference</a:t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Resolution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</a:t>
            </a:r>
            <a:r>
              <a:rPr lang="en-US" altLang="zh-CN" dirty="0"/>
              <a:t>22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111A2-FD88-DE47-966F-9C344F887C57}"/>
              </a:ext>
            </a:extLst>
          </p:cNvPr>
          <p:cNvSpPr txBox="1"/>
          <p:nvPr/>
        </p:nvSpPr>
        <p:spPr>
          <a:xfrm>
            <a:off x="4269140" y="6400800"/>
            <a:ext cx="46744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textbook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Chris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Manning’s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CS224n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slides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1999" y="4443752"/>
            <a:ext cx="7543801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Corefering</a:t>
            </a:r>
            <a:r>
              <a:rPr lang="en-US" altLang="zh-CN" sz="2400" dirty="0"/>
              <a:t> Mentions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62000" y="2537538"/>
            <a:ext cx="7543801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F3A5579-251B-EB49-9312-94E7CDCB4D7A}"/>
              </a:ext>
            </a:extLst>
          </p:cNvPr>
          <p:cNvSpPr/>
          <p:nvPr/>
        </p:nvSpPr>
        <p:spPr>
          <a:xfrm>
            <a:off x="4267200" y="3581400"/>
            <a:ext cx="685800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216B1-93E2-2047-BCF3-6DB1AC10C165}"/>
              </a:ext>
            </a:extLst>
          </p:cNvPr>
          <p:cNvSpPr txBox="1"/>
          <p:nvPr/>
        </p:nvSpPr>
        <p:spPr>
          <a:xfrm>
            <a:off x="742121" y="5662658"/>
            <a:ext cx="687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it…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1999" y="4443752"/>
            <a:ext cx="7543801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Corefering</a:t>
            </a:r>
            <a:r>
              <a:rPr lang="en-US" altLang="zh-CN" sz="2400" dirty="0"/>
              <a:t> Mentions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62000" y="2537538"/>
            <a:ext cx="7543801" cy="7911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F3A5579-251B-EB49-9312-94E7CDCB4D7A}"/>
              </a:ext>
            </a:extLst>
          </p:cNvPr>
          <p:cNvSpPr/>
          <p:nvPr/>
        </p:nvSpPr>
        <p:spPr>
          <a:xfrm>
            <a:off x="4267200" y="3581400"/>
            <a:ext cx="685800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889C-11A2-5344-A249-A7E16AA6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5C9B-37D8-F54A-9CA6-8F0AA389B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Usually</a:t>
            </a:r>
            <a:r>
              <a:rPr lang="en-US" sz="2400" baseline="30000" dirty="0"/>
              <a:t>1</a:t>
            </a:r>
            <a:r>
              <a:rPr lang="en-US" sz="2400" dirty="0"/>
              <a:t> done with existing NLP systems. </a:t>
            </a:r>
          </a:p>
          <a:p>
            <a:pPr marL="0" indent="0">
              <a:buNone/>
            </a:pPr>
            <a:r>
              <a:rPr lang="en-US" sz="2400" dirty="0"/>
              <a:t>Three different types of mentions:</a:t>
            </a:r>
          </a:p>
          <a:p>
            <a:r>
              <a:rPr lang="en-US" sz="2400" dirty="0"/>
              <a:t>1.  Noun Phrases (NP)</a:t>
            </a:r>
          </a:p>
          <a:p>
            <a:pPr marL="384048" lvl="2" indent="0">
              <a:buNone/>
            </a:pPr>
            <a:r>
              <a:rPr lang="en-US" sz="2000" i="1" dirty="0"/>
              <a:t>- Constituency parser</a:t>
            </a:r>
            <a:r>
              <a:rPr lang="en-US" sz="2000" dirty="0"/>
              <a:t> or </a:t>
            </a:r>
            <a:r>
              <a:rPr lang="en-US" sz="2000" i="1" dirty="0" err="1"/>
              <a:t>Chunker</a:t>
            </a:r>
            <a:r>
              <a:rPr lang="en-US" sz="2000" i="1" dirty="0"/>
              <a:t> (shallow parser)</a:t>
            </a:r>
          </a:p>
          <a:p>
            <a:r>
              <a:rPr lang="en-US" sz="2400" dirty="0"/>
              <a:t>2. Named Entity</a:t>
            </a:r>
          </a:p>
          <a:p>
            <a:pPr marL="201168" lvl="1" indent="0">
              <a:buNone/>
            </a:pPr>
            <a:r>
              <a:rPr lang="en-US" sz="2000" dirty="0"/>
              <a:t>   - </a:t>
            </a:r>
            <a:r>
              <a:rPr lang="en-US" sz="2000" i="1" dirty="0"/>
              <a:t>Named Entity Recognition (NER) System</a:t>
            </a:r>
          </a:p>
          <a:p>
            <a:r>
              <a:rPr lang="en-US" sz="2400" dirty="0"/>
              <a:t>3. Pronoun</a:t>
            </a:r>
          </a:p>
          <a:p>
            <a:pPr marL="201168" lvl="1" indent="0">
              <a:buNone/>
            </a:pPr>
            <a:r>
              <a:rPr lang="en-US" sz="2000" dirty="0"/>
              <a:t>   - </a:t>
            </a:r>
            <a:r>
              <a:rPr lang="en-US" sz="2000" i="1" dirty="0"/>
              <a:t>POS tagger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E7120-177B-C844-BA1D-8C103CDF0770}"/>
              </a:ext>
            </a:extLst>
          </p:cNvPr>
          <p:cNvSpPr txBox="1"/>
          <p:nvPr/>
        </p:nvSpPr>
        <p:spPr>
          <a:xfrm>
            <a:off x="381000" y="6132493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 </a:t>
            </a:r>
            <a:r>
              <a:rPr lang="en-US" sz="1400" dirty="0"/>
              <a:t>To get the best performance, you might want to consider training a separate mention detector if you have enough training data, as there are scenarios where the three types couldn’t cover all the mentions. Refer to </a:t>
            </a:r>
            <a:r>
              <a:rPr lang="en-US" sz="1400" dirty="0" err="1"/>
              <a:t>Jurafsky</a:t>
            </a:r>
            <a:r>
              <a:rPr lang="en-US" sz="1400" dirty="0"/>
              <a:t> &amp; Martin §22.3 for more details.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689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61999" y="4443752"/>
            <a:ext cx="7543801" cy="7911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Corefering</a:t>
            </a:r>
            <a:r>
              <a:rPr lang="en-US" altLang="zh-CN" sz="2400" dirty="0"/>
              <a:t> Mentions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62000" y="2537538"/>
            <a:ext cx="7543801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Step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F3A5579-251B-EB49-9312-94E7CDCB4D7A}"/>
              </a:ext>
            </a:extLst>
          </p:cNvPr>
          <p:cNvSpPr/>
          <p:nvPr/>
        </p:nvSpPr>
        <p:spPr>
          <a:xfrm>
            <a:off x="4267200" y="3581400"/>
            <a:ext cx="685800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7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A13F-608A-9C4F-A437-DE426A3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Architectures</a:t>
            </a:r>
            <a:r>
              <a:rPr lang="zh-CN" altLang="en-US" dirty="0"/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897D-14D5-5247-87E6-0C696EE1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2600" dirty="0"/>
              <a:t>Mention-Pair</a:t>
            </a:r>
          </a:p>
          <a:p>
            <a:pPr marL="806958" lvl="1" indent="-514350"/>
            <a:r>
              <a:rPr lang="en-US" altLang="zh-CN" sz="2200" dirty="0"/>
              <a:t>Predict</a:t>
            </a:r>
            <a:r>
              <a:rPr lang="zh-CN" altLang="en-US" sz="2200" dirty="0"/>
              <a:t> </a:t>
            </a:r>
            <a:r>
              <a:rPr lang="en-US" altLang="zh-CN" sz="2200" dirty="0"/>
              <a:t>whether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pair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mention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 err="1"/>
              <a:t>corefering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not</a:t>
            </a:r>
          </a:p>
          <a:p>
            <a:pPr marL="514350" indent="-514350">
              <a:buAutoNum type="arabicPeriod"/>
            </a:pPr>
            <a:r>
              <a:rPr lang="en-US" altLang="zh-CN" sz="2600" dirty="0"/>
              <a:t>Mention-Rank</a:t>
            </a:r>
          </a:p>
          <a:p>
            <a:pPr marL="806958" lvl="1" indent="-514350"/>
            <a:r>
              <a:rPr lang="en-US" altLang="zh-CN" sz="2200" dirty="0"/>
              <a:t>For each anaphor, rank the candidate antecedents (and choose the highest scoring one)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4D918-BF97-FC4C-8B7C-8B02EC77F0BD}"/>
              </a:ext>
            </a:extLst>
          </p:cNvPr>
          <p:cNvSpPr txBox="1"/>
          <p:nvPr/>
        </p:nvSpPr>
        <p:spPr>
          <a:xfrm>
            <a:off x="685800" y="6213507"/>
            <a:ext cx="7543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* </a:t>
            </a:r>
            <a:r>
              <a:rPr lang="en-US" altLang="zh-CN" sz="1500" dirty="0"/>
              <a:t>We</a:t>
            </a:r>
            <a:r>
              <a:rPr lang="zh-CN" altLang="en-US" sz="1500" dirty="0"/>
              <a:t> </a:t>
            </a:r>
            <a:r>
              <a:rPr lang="en-US" altLang="zh-CN" sz="1500" dirty="0"/>
              <a:t>only</a:t>
            </a:r>
            <a:r>
              <a:rPr lang="zh-CN" altLang="en-US" sz="1500" dirty="0"/>
              <a:t> </a:t>
            </a:r>
            <a:r>
              <a:rPr lang="en-US" altLang="zh-CN" sz="1500" dirty="0"/>
              <a:t>cover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two</a:t>
            </a:r>
            <a:r>
              <a:rPr lang="zh-CN" altLang="en-US" sz="1500" dirty="0"/>
              <a:t> </a:t>
            </a:r>
            <a:r>
              <a:rPr lang="en-US" altLang="zh-CN" sz="1500" dirty="0"/>
              <a:t>nowadays</a:t>
            </a:r>
            <a:r>
              <a:rPr lang="zh-CN" altLang="en-US" sz="1500" dirty="0"/>
              <a:t> </a:t>
            </a:r>
            <a:r>
              <a:rPr lang="en-US" altLang="zh-CN" sz="1500" dirty="0"/>
              <a:t>popular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relevant</a:t>
            </a:r>
            <a:r>
              <a:rPr lang="zh-CN" altLang="en-US" sz="1500" dirty="0"/>
              <a:t> </a:t>
            </a:r>
            <a:r>
              <a:rPr lang="en-US" altLang="zh-CN" sz="1500" dirty="0"/>
              <a:t>architectures</a:t>
            </a:r>
            <a:r>
              <a:rPr lang="zh-CN" altLang="en-US" sz="1500" dirty="0"/>
              <a:t> </a:t>
            </a:r>
            <a:r>
              <a:rPr lang="en-US" altLang="zh-CN" sz="1500" dirty="0"/>
              <a:t>as</a:t>
            </a:r>
            <a:r>
              <a:rPr lang="zh-CN" altLang="en-US" sz="1500" dirty="0"/>
              <a:t> </a:t>
            </a:r>
            <a:r>
              <a:rPr lang="en-US" altLang="zh-CN" sz="1500" dirty="0"/>
              <a:t>example.</a:t>
            </a:r>
            <a:r>
              <a:rPr lang="zh-CN" altLang="en-US" sz="1500" dirty="0"/>
              <a:t> </a:t>
            </a:r>
            <a:r>
              <a:rPr lang="en-US" altLang="zh-CN" sz="1500" dirty="0"/>
              <a:t>Refer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book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/>
              <a:t>more</a:t>
            </a:r>
            <a:r>
              <a:rPr lang="zh-CN" altLang="en-US" sz="1500" dirty="0"/>
              <a:t> </a:t>
            </a:r>
            <a:r>
              <a:rPr lang="en-US" altLang="zh-CN" sz="1500" dirty="0"/>
              <a:t>architectures.</a:t>
            </a:r>
            <a:r>
              <a:rPr lang="zh-CN" altLang="en-US" sz="1500" dirty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176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A13F-608A-9C4F-A437-DE426A3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897D-14D5-5247-87E6-0C696EE1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2600" dirty="0"/>
              <a:t>Mention-Pair</a:t>
            </a:r>
          </a:p>
          <a:p>
            <a:pPr marL="806958" lvl="1" indent="-514350"/>
            <a:r>
              <a:rPr lang="en-US" altLang="zh-CN" sz="2200" dirty="0"/>
              <a:t>Predict</a:t>
            </a:r>
            <a:r>
              <a:rPr lang="zh-CN" altLang="en-US" sz="2200" dirty="0"/>
              <a:t> </a:t>
            </a:r>
            <a:r>
              <a:rPr lang="en-US" altLang="zh-CN" sz="2200" dirty="0"/>
              <a:t>whether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pair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mention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 err="1"/>
              <a:t>corefering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not</a:t>
            </a:r>
          </a:p>
          <a:p>
            <a:pPr marL="514350" indent="-514350">
              <a:buAutoNum type="arabicPeriod"/>
            </a:pPr>
            <a:r>
              <a:rPr lang="en-US" altLang="zh-CN" sz="2600" dirty="0"/>
              <a:t>Mention-Rank</a:t>
            </a:r>
          </a:p>
          <a:p>
            <a:pPr marL="806958" lvl="1" indent="-514350"/>
            <a:r>
              <a:rPr lang="en-US" altLang="zh-CN" sz="2200" dirty="0"/>
              <a:t>For each anaphor, rank the candidate antecedents (and choose the highest scoring one)</a:t>
            </a:r>
          </a:p>
          <a:p>
            <a:pPr marL="0" indent="0">
              <a:buNone/>
            </a:pPr>
            <a:endParaRPr lang="en-US" altLang="zh-CN" sz="2600" dirty="0"/>
          </a:p>
          <a:p>
            <a:pPr marL="806958" lvl="1" indent="-514350"/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72C82-92D4-E849-9717-A7FE5B8382A1}"/>
              </a:ext>
            </a:extLst>
          </p:cNvPr>
          <p:cNvSpPr/>
          <p:nvPr/>
        </p:nvSpPr>
        <p:spPr>
          <a:xfrm>
            <a:off x="609600" y="1737361"/>
            <a:ext cx="7620000" cy="1005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1162-8348-7144-9CF8-0B333997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Mention-Pair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1D7C8-C944-344A-83FA-4F7DF60AABB0}"/>
                  </a:ext>
                </a:extLst>
              </p:cNvPr>
              <p:cNvSpPr txBox="1"/>
              <p:nvPr/>
            </p:nvSpPr>
            <p:spPr>
              <a:xfrm>
                <a:off x="819149" y="1737361"/>
                <a:ext cx="7635240" cy="77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every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pair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mentions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binary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classifier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outputs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probability,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𝑐𝑜𝑟𝑒𝑓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 err="1"/>
                  <a:t>coreferent</a:t>
                </a:r>
                <a:r>
                  <a:rPr lang="en-US" altLang="zh-CN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11D7C8-C944-344A-83FA-4F7DF60AA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49" y="1737361"/>
                <a:ext cx="7635240" cy="779381"/>
              </a:xfrm>
              <a:prstGeom prst="rect">
                <a:avLst/>
              </a:prstGeom>
              <a:blipFill>
                <a:blip r:embed="rId2"/>
                <a:stretch>
                  <a:fillRect l="-66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F9B8A0-BF32-064A-9C08-3F79DCF3406C}"/>
              </a:ext>
            </a:extLst>
          </p:cNvPr>
          <p:cNvSpPr txBox="1"/>
          <p:nvPr/>
        </p:nvSpPr>
        <p:spPr>
          <a:xfrm>
            <a:off x="7086600" y="4699712"/>
            <a:ext cx="76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5074B-A7B4-5446-A7AF-6821F923574D}"/>
              </a:ext>
            </a:extLst>
          </p:cNvPr>
          <p:cNvSpPr txBox="1"/>
          <p:nvPr/>
        </p:nvSpPr>
        <p:spPr>
          <a:xfrm>
            <a:off x="1066800" y="4589761"/>
            <a:ext cx="1066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Victoria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6B6A7-6A96-B044-9C92-5E0C9D2C602F}"/>
              </a:ext>
            </a:extLst>
          </p:cNvPr>
          <p:cNvCxnSpPr>
            <a:cxnSpLocks/>
          </p:cNvCxnSpPr>
          <p:nvPr/>
        </p:nvCxnSpPr>
        <p:spPr>
          <a:xfrm>
            <a:off x="6629400" y="4465489"/>
            <a:ext cx="0" cy="894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92A5AF-4AE6-744B-BB21-52DAE2CB8AF3}"/>
              </a:ext>
            </a:extLst>
          </p:cNvPr>
          <p:cNvSpPr txBox="1"/>
          <p:nvPr/>
        </p:nvSpPr>
        <p:spPr>
          <a:xfrm>
            <a:off x="2590800" y="4589761"/>
            <a:ext cx="13715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r>
              <a:rPr lang="zh-CN" altLang="en-US" dirty="0"/>
              <a:t> </a:t>
            </a:r>
            <a:r>
              <a:rPr lang="en-US" altLang="zh-CN" dirty="0"/>
              <a:t>Banking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772F2-284D-DF49-B3FA-92C7E845C392}"/>
              </a:ext>
            </a:extLst>
          </p:cNvPr>
          <p:cNvSpPr txBox="1"/>
          <p:nvPr/>
        </p:nvSpPr>
        <p:spPr>
          <a:xfrm>
            <a:off x="7051876" y="5998040"/>
            <a:ext cx="990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/>
              <a:t>Anaphor</a:t>
            </a:r>
            <a:endParaRPr lang="en-US" sz="15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C8C6C-5E73-484F-BAFB-D9AAC3F0A80A}"/>
              </a:ext>
            </a:extLst>
          </p:cNvPr>
          <p:cNvSpPr txBox="1"/>
          <p:nvPr/>
        </p:nvSpPr>
        <p:spPr>
          <a:xfrm>
            <a:off x="2535917" y="6001435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/>
              <a:t>Candidate</a:t>
            </a:r>
            <a:r>
              <a:rPr lang="zh-CN" altLang="en-US" sz="1500" i="1" dirty="0"/>
              <a:t> </a:t>
            </a:r>
            <a:r>
              <a:rPr lang="en-US" altLang="zh-CN" sz="1500" i="1" dirty="0"/>
              <a:t>Antecedents</a:t>
            </a:r>
            <a:endParaRPr lang="en-US" sz="1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CB23-1377-9347-9F5B-506BF8874BA5}"/>
              </a:ext>
            </a:extLst>
          </p:cNvPr>
          <p:cNvSpPr txBox="1"/>
          <p:nvPr/>
        </p:nvSpPr>
        <p:spPr>
          <a:xfrm>
            <a:off x="4343400" y="4728623"/>
            <a:ext cx="5867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67935-075E-5D48-B1DB-1082973BDE8E}"/>
              </a:ext>
            </a:extLst>
          </p:cNvPr>
          <p:cNvSpPr txBox="1"/>
          <p:nvPr/>
        </p:nvSpPr>
        <p:spPr>
          <a:xfrm>
            <a:off x="5322583" y="4589760"/>
            <a:ext cx="9905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37-year-old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7033CC-A0D7-A24D-9B1E-2C21F4842871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V="1">
            <a:off x="4478925" y="1711037"/>
            <a:ext cx="109951" cy="5867400"/>
          </a:xfrm>
          <a:prstGeom prst="curvedConnector3">
            <a:avLst>
              <a:gd name="adj1" fmla="val 939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5942898-7045-414C-95E5-CA4A59601AED}"/>
              </a:ext>
            </a:extLst>
          </p:cNvPr>
          <p:cNvCxnSpPr>
            <a:cxnSpLocks/>
            <a:stCxn id="6" idx="0"/>
            <a:endCxn id="14" idx="0"/>
          </p:cNvCxnSpPr>
          <p:nvPr/>
        </p:nvCxnSpPr>
        <p:spPr>
          <a:xfrm rot="16200000" flipH="1" flipV="1">
            <a:off x="6037729" y="3298752"/>
            <a:ext cx="28911" cy="2830830"/>
          </a:xfrm>
          <a:prstGeom prst="curvedConnector3">
            <a:avLst>
              <a:gd name="adj1" fmla="val -2272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73D1D03-5A99-4D47-90DA-1932BC248F84}"/>
              </a:ext>
            </a:extLst>
          </p:cNvPr>
          <p:cNvCxnSpPr>
            <a:cxnSpLocks/>
            <a:stCxn id="6" idx="0"/>
            <a:endCxn id="15" idx="0"/>
          </p:cNvCxnSpPr>
          <p:nvPr/>
        </p:nvCxnSpPr>
        <p:spPr>
          <a:xfrm rot="16200000" flipV="1">
            <a:off x="6587759" y="3819871"/>
            <a:ext cx="109952" cy="1649730"/>
          </a:xfrm>
          <a:prstGeom prst="curvedConnector3">
            <a:avLst>
              <a:gd name="adj1" fmla="val 3079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ABAF7D7-6F94-5A4D-BC94-FECE528C49F8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 rot="5400000">
            <a:off x="5288574" y="3057066"/>
            <a:ext cx="167048" cy="4191005"/>
          </a:xfrm>
          <a:prstGeom prst="curvedConnector3">
            <a:avLst>
              <a:gd name="adj1" fmla="val 333852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6B9111-3BBD-444A-A8B8-3D1127CEB26B}"/>
                  </a:ext>
                </a:extLst>
              </p:cNvPr>
              <p:cNvSpPr txBox="1"/>
              <p:nvPr/>
            </p:nvSpPr>
            <p:spPr>
              <a:xfrm>
                <a:off x="819149" y="2767493"/>
                <a:ext cx="76352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Tune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threshold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that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classifier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predicts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“coref”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when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  </a:t>
                </a:r>
                <a:endParaRPr lang="en-US" sz="2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6B9111-3BBD-444A-A8B8-3D1127C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49" y="2767493"/>
                <a:ext cx="7635240" cy="400110"/>
              </a:xfrm>
              <a:prstGeom prst="rect">
                <a:avLst/>
              </a:prstGeom>
              <a:blipFill>
                <a:blip r:embed="rId3"/>
                <a:stretch>
                  <a:fillRect l="-663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472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1162-8348-7144-9CF8-0B333997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Mention-Pair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1D7C8-C944-344A-83FA-4F7DF60AABB0}"/>
              </a:ext>
            </a:extLst>
          </p:cNvPr>
          <p:cNvSpPr txBox="1"/>
          <p:nvPr/>
        </p:nvSpPr>
        <p:spPr>
          <a:xfrm>
            <a:off x="819149" y="1737361"/>
            <a:ext cx="763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wait…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turn</a:t>
            </a:r>
            <a:r>
              <a:rPr lang="zh-CN" altLang="en-US" sz="2000" dirty="0"/>
              <a:t> </a:t>
            </a:r>
            <a:r>
              <a:rPr lang="en-US" altLang="zh-CN" sz="2000" dirty="0"/>
              <a:t>pairwise</a:t>
            </a:r>
            <a:r>
              <a:rPr lang="zh-CN" altLang="en-US" sz="2000" dirty="0"/>
              <a:t> </a:t>
            </a:r>
            <a:r>
              <a:rPr lang="en-US" altLang="zh-CN" sz="2000" dirty="0"/>
              <a:t>decisions/scores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clusters?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B8A0-BF32-064A-9C08-3F79DCF3406C}"/>
              </a:ext>
            </a:extLst>
          </p:cNvPr>
          <p:cNvSpPr txBox="1"/>
          <p:nvPr/>
        </p:nvSpPr>
        <p:spPr>
          <a:xfrm>
            <a:off x="3574744" y="3458252"/>
            <a:ext cx="76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5074B-A7B4-5446-A7AF-6821F923574D}"/>
              </a:ext>
            </a:extLst>
          </p:cNvPr>
          <p:cNvSpPr txBox="1"/>
          <p:nvPr/>
        </p:nvSpPr>
        <p:spPr>
          <a:xfrm>
            <a:off x="819149" y="3319754"/>
            <a:ext cx="1066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Victoria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2A5AF-4AE6-744B-BB21-52DAE2CB8AF3}"/>
              </a:ext>
            </a:extLst>
          </p:cNvPr>
          <p:cNvSpPr txBox="1"/>
          <p:nvPr/>
        </p:nvSpPr>
        <p:spPr>
          <a:xfrm>
            <a:off x="863471" y="4520783"/>
            <a:ext cx="13715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r>
              <a:rPr lang="zh-CN" altLang="en-US" dirty="0"/>
              <a:t> </a:t>
            </a:r>
            <a:r>
              <a:rPr lang="en-US" altLang="zh-CN" dirty="0"/>
              <a:t>Banking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67935-075E-5D48-B1DB-1082973BDE8E}"/>
              </a:ext>
            </a:extLst>
          </p:cNvPr>
          <p:cNvSpPr txBox="1"/>
          <p:nvPr/>
        </p:nvSpPr>
        <p:spPr>
          <a:xfrm>
            <a:off x="2235060" y="3319753"/>
            <a:ext cx="9905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37-year-old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64D59-24BB-9145-B4F7-27F9B6CB4160}"/>
              </a:ext>
            </a:extLst>
          </p:cNvPr>
          <p:cNvSpPr txBox="1"/>
          <p:nvPr/>
        </p:nvSpPr>
        <p:spPr>
          <a:xfrm>
            <a:off x="819149" y="2212695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Easy</a:t>
            </a:r>
            <a:r>
              <a:rPr lang="zh-CN" altLang="en-US" sz="2000" dirty="0"/>
              <a:t> </a:t>
            </a:r>
            <a:r>
              <a:rPr lang="en-US" altLang="zh-CN" sz="2000" dirty="0"/>
              <a:t>solution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take</a:t>
            </a:r>
            <a:r>
              <a:rPr lang="zh-CN" altLang="en-US" sz="2000" dirty="0"/>
              <a:t> </a:t>
            </a:r>
            <a:r>
              <a:rPr lang="en-US" altLang="zh-CN" sz="2000" dirty="0"/>
              <a:t>transitive</a:t>
            </a:r>
            <a:r>
              <a:rPr lang="zh-CN" altLang="en-US" sz="2000" dirty="0"/>
              <a:t> </a:t>
            </a:r>
            <a:r>
              <a:rPr lang="en-US" altLang="zh-CN" sz="2000" dirty="0"/>
              <a:t>closure</a:t>
            </a:r>
          </a:p>
          <a:p>
            <a:r>
              <a:rPr lang="en-US" altLang="zh-CN" sz="2000" dirty="0"/>
              <a:t>(fails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positives)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222F235-58EA-4649-AB0C-82E48AD26C53}"/>
              </a:ext>
            </a:extLst>
          </p:cNvPr>
          <p:cNvCxnSpPr>
            <a:stCxn id="6" idx="0"/>
            <a:endCxn id="15" idx="0"/>
          </p:cNvCxnSpPr>
          <p:nvPr/>
        </p:nvCxnSpPr>
        <p:spPr>
          <a:xfrm rot="16200000" flipV="1">
            <a:off x="3273797" y="2776304"/>
            <a:ext cx="138499" cy="1225397"/>
          </a:xfrm>
          <a:prstGeom prst="curvedConnector3">
            <a:avLst>
              <a:gd name="adj1" fmla="val 26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23C95C0-7297-5D41-B7C0-A9B15E3DABFA}"/>
              </a:ext>
            </a:extLst>
          </p:cNvPr>
          <p:cNvCxnSpPr>
            <a:cxnSpLocks/>
            <a:stCxn id="15" idx="0"/>
            <a:endCxn id="7" idx="0"/>
          </p:cNvCxnSpPr>
          <p:nvPr/>
        </p:nvCxnSpPr>
        <p:spPr>
          <a:xfrm rot="16200000" flipH="1" flipV="1">
            <a:off x="2041447" y="2630854"/>
            <a:ext cx="1" cy="1377798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62D77A9A-7D7A-5844-B0A2-383F1504D7AE}"/>
              </a:ext>
            </a:extLst>
          </p:cNvPr>
          <p:cNvSpPr/>
          <p:nvPr/>
        </p:nvSpPr>
        <p:spPr>
          <a:xfrm>
            <a:off x="4572000" y="3989561"/>
            <a:ext cx="609600" cy="32316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694BD8-E988-3949-BF3A-107023E3B168}"/>
              </a:ext>
            </a:extLst>
          </p:cNvPr>
          <p:cNvSpPr txBox="1"/>
          <p:nvPr/>
        </p:nvSpPr>
        <p:spPr>
          <a:xfrm>
            <a:off x="2750120" y="4659282"/>
            <a:ext cx="13715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endParaRPr lang="en-US" dirty="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4DD1792-D8E3-9244-A9BE-FC01353A497D}"/>
              </a:ext>
            </a:extLst>
          </p:cNvPr>
          <p:cNvCxnSpPr>
            <a:cxnSpLocks/>
            <a:stCxn id="28" idx="0"/>
            <a:endCxn id="11" idx="0"/>
          </p:cNvCxnSpPr>
          <p:nvPr/>
        </p:nvCxnSpPr>
        <p:spPr>
          <a:xfrm rot="16200000" flipV="1">
            <a:off x="2423342" y="3646708"/>
            <a:ext cx="138499" cy="1886649"/>
          </a:xfrm>
          <a:prstGeom prst="curvedConnector3">
            <a:avLst>
              <a:gd name="adj1" fmla="val 265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94284E-FDF2-6B4B-A7BF-7F4562E09EF7}"/>
              </a:ext>
            </a:extLst>
          </p:cNvPr>
          <p:cNvSpPr txBox="1"/>
          <p:nvPr/>
        </p:nvSpPr>
        <p:spPr>
          <a:xfrm>
            <a:off x="5842140" y="3181253"/>
            <a:ext cx="1066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Victoria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37181A-372A-B642-A772-55CF5750105B}"/>
              </a:ext>
            </a:extLst>
          </p:cNvPr>
          <p:cNvSpPr txBox="1"/>
          <p:nvPr/>
        </p:nvSpPr>
        <p:spPr>
          <a:xfrm>
            <a:off x="6993959" y="3181253"/>
            <a:ext cx="9905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37-year-old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51AB7B-0C03-DC48-A96A-A30010584C12}"/>
              </a:ext>
            </a:extLst>
          </p:cNvPr>
          <p:cNvSpPr txBox="1"/>
          <p:nvPr/>
        </p:nvSpPr>
        <p:spPr>
          <a:xfrm>
            <a:off x="6527940" y="2733275"/>
            <a:ext cx="76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022FC7-2A1F-6847-8A9E-08D6ADD3BD31}"/>
              </a:ext>
            </a:extLst>
          </p:cNvPr>
          <p:cNvSpPr txBox="1"/>
          <p:nvPr/>
        </p:nvSpPr>
        <p:spPr>
          <a:xfrm>
            <a:off x="5842140" y="4520782"/>
            <a:ext cx="13715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r>
              <a:rPr lang="zh-CN" altLang="en-US" dirty="0"/>
              <a:t> </a:t>
            </a:r>
            <a:r>
              <a:rPr lang="en-US" altLang="zh-CN" dirty="0"/>
              <a:t>Banking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212511-4868-AB44-9F20-4E322E3375AB}"/>
              </a:ext>
            </a:extLst>
          </p:cNvPr>
          <p:cNvSpPr txBox="1"/>
          <p:nvPr/>
        </p:nvSpPr>
        <p:spPr>
          <a:xfrm>
            <a:off x="7298737" y="4625537"/>
            <a:ext cx="13715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854F35-3F07-0146-8788-F9B55525BB54}"/>
              </a:ext>
            </a:extLst>
          </p:cNvPr>
          <p:cNvSpPr/>
          <p:nvPr/>
        </p:nvSpPr>
        <p:spPr>
          <a:xfrm>
            <a:off x="5533530" y="2569058"/>
            <a:ext cx="2791321" cy="158208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68E436-A9F1-0142-9E57-0C0067743DD9}"/>
              </a:ext>
            </a:extLst>
          </p:cNvPr>
          <p:cNvSpPr/>
          <p:nvPr/>
        </p:nvSpPr>
        <p:spPr>
          <a:xfrm>
            <a:off x="5489208" y="4177559"/>
            <a:ext cx="3426192" cy="1308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803A43-90CE-5C44-9B1F-EC47F2C11AC0}"/>
              </a:ext>
            </a:extLst>
          </p:cNvPr>
          <p:cNvSpPr txBox="1"/>
          <p:nvPr/>
        </p:nvSpPr>
        <p:spPr>
          <a:xfrm>
            <a:off x="822960" y="5781728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sophisticated</a:t>
            </a:r>
            <a:r>
              <a:rPr lang="zh-CN" altLang="en-US" sz="2000" dirty="0"/>
              <a:t> </a:t>
            </a:r>
            <a:r>
              <a:rPr lang="en-US" altLang="zh-CN" sz="2000" dirty="0"/>
              <a:t>solution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DBSCAN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(no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specify</a:t>
            </a:r>
            <a:r>
              <a:rPr lang="zh-CN" altLang="en-US" sz="2000" dirty="0"/>
              <a:t> </a:t>
            </a:r>
            <a:r>
              <a:rPr lang="en-US" altLang="zh-CN" sz="2000" dirty="0"/>
              <a:t>#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clusters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hand)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8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A13F-608A-9C4F-A437-DE426A32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897D-14D5-5247-87E6-0C696EE1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zh-CN" sz="2600" dirty="0"/>
              <a:t>Mention-Pair</a:t>
            </a:r>
          </a:p>
          <a:p>
            <a:pPr marL="806958" lvl="1" indent="-514350"/>
            <a:r>
              <a:rPr lang="en-US" altLang="zh-CN" sz="2200" dirty="0"/>
              <a:t>Predict</a:t>
            </a:r>
            <a:r>
              <a:rPr lang="zh-CN" altLang="en-US" sz="2200" dirty="0"/>
              <a:t> </a:t>
            </a:r>
            <a:r>
              <a:rPr lang="en-US" altLang="zh-CN" sz="2200" dirty="0"/>
              <a:t>whether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pair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dirty="0"/>
              <a:t>mention</a:t>
            </a:r>
            <a:r>
              <a:rPr lang="zh-CN" altLang="en-US" sz="2200" dirty="0"/>
              <a:t> </a:t>
            </a:r>
            <a:r>
              <a:rPr lang="en-US" altLang="zh-CN" sz="2200" dirty="0"/>
              <a:t>is</a:t>
            </a:r>
            <a:r>
              <a:rPr lang="zh-CN" altLang="en-US" sz="2200" dirty="0"/>
              <a:t> </a:t>
            </a:r>
            <a:r>
              <a:rPr lang="en-US" altLang="zh-CN" sz="2200" dirty="0" err="1"/>
              <a:t>corefering</a:t>
            </a:r>
            <a:r>
              <a:rPr lang="zh-CN" altLang="en-US" sz="2200" dirty="0"/>
              <a:t> </a:t>
            </a:r>
            <a:r>
              <a:rPr lang="en-US" altLang="zh-CN" sz="2200" dirty="0"/>
              <a:t>or</a:t>
            </a:r>
            <a:r>
              <a:rPr lang="zh-CN" altLang="en-US" sz="2200" dirty="0"/>
              <a:t> </a:t>
            </a:r>
            <a:r>
              <a:rPr lang="en-US" altLang="zh-CN" sz="2200" dirty="0"/>
              <a:t>not</a:t>
            </a:r>
          </a:p>
          <a:p>
            <a:pPr marL="514350" indent="-514350">
              <a:buAutoNum type="arabicPeriod"/>
            </a:pPr>
            <a:r>
              <a:rPr lang="en-US" altLang="zh-CN" sz="2600" dirty="0"/>
              <a:t>Mention-Rank</a:t>
            </a:r>
          </a:p>
          <a:p>
            <a:pPr marL="806958" lvl="1" indent="-514350"/>
            <a:r>
              <a:rPr lang="en-US" altLang="zh-CN" sz="2200" dirty="0"/>
              <a:t>For each anaphor, rank the candidate antecedents (and choose the highest scoring one)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B72C82-92D4-E849-9717-A7FE5B8382A1}"/>
              </a:ext>
            </a:extLst>
          </p:cNvPr>
          <p:cNvSpPr/>
          <p:nvPr/>
        </p:nvSpPr>
        <p:spPr>
          <a:xfrm>
            <a:off x="609600" y="2743200"/>
            <a:ext cx="7620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1162-8348-7144-9CF8-0B333997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Mention-</a:t>
            </a:r>
            <a:r>
              <a:rPr lang="en-US" altLang="zh-CN" dirty="0"/>
              <a:t>Rank</a:t>
            </a:r>
            <a:r>
              <a:rPr lang="en-US" dirty="0"/>
              <a:t>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1D7C8-C944-344A-83FA-4F7DF60AABB0}"/>
              </a:ext>
            </a:extLst>
          </p:cNvPr>
          <p:cNvSpPr txBox="1"/>
          <p:nvPr/>
        </p:nvSpPr>
        <p:spPr>
          <a:xfrm>
            <a:off x="819149" y="1737361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Unlike</a:t>
            </a:r>
            <a:r>
              <a:rPr lang="zh-CN" altLang="en-US" sz="2000" dirty="0"/>
              <a:t> </a:t>
            </a:r>
            <a:r>
              <a:rPr lang="en-US" altLang="zh-CN" sz="2000" dirty="0"/>
              <a:t>mention-pair,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ask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most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likely</a:t>
            </a:r>
            <a:r>
              <a:rPr lang="zh-CN" altLang="en-US" sz="2000" b="1" dirty="0"/>
              <a:t> </a:t>
            </a:r>
            <a:r>
              <a:rPr lang="en-US" altLang="zh-CN" sz="2000" dirty="0"/>
              <a:t>antecedent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anaphor.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9B8A0-BF32-064A-9C08-3F79DCF3406C}"/>
              </a:ext>
            </a:extLst>
          </p:cNvPr>
          <p:cNvSpPr txBox="1"/>
          <p:nvPr/>
        </p:nvSpPr>
        <p:spPr>
          <a:xfrm>
            <a:off x="7086600" y="5124595"/>
            <a:ext cx="762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5074B-A7B4-5446-A7AF-6821F923574D}"/>
              </a:ext>
            </a:extLst>
          </p:cNvPr>
          <p:cNvSpPr txBox="1"/>
          <p:nvPr/>
        </p:nvSpPr>
        <p:spPr>
          <a:xfrm>
            <a:off x="1066800" y="5014644"/>
            <a:ext cx="1066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Victoria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56B6A7-6A96-B044-9C92-5E0C9D2C602F}"/>
              </a:ext>
            </a:extLst>
          </p:cNvPr>
          <p:cNvCxnSpPr>
            <a:cxnSpLocks/>
          </p:cNvCxnSpPr>
          <p:nvPr/>
        </p:nvCxnSpPr>
        <p:spPr>
          <a:xfrm>
            <a:off x="6629400" y="4890372"/>
            <a:ext cx="0" cy="894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92A5AF-4AE6-744B-BB21-52DAE2CB8AF3}"/>
              </a:ext>
            </a:extLst>
          </p:cNvPr>
          <p:cNvSpPr txBox="1"/>
          <p:nvPr/>
        </p:nvSpPr>
        <p:spPr>
          <a:xfrm>
            <a:off x="2590800" y="5014644"/>
            <a:ext cx="13715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Megabucks</a:t>
            </a:r>
            <a:r>
              <a:rPr lang="zh-CN" altLang="en-US" dirty="0"/>
              <a:t> </a:t>
            </a:r>
            <a:r>
              <a:rPr lang="en-US" altLang="zh-CN" dirty="0"/>
              <a:t>Banking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5772F2-284D-DF49-B3FA-92C7E845C392}"/>
              </a:ext>
            </a:extLst>
          </p:cNvPr>
          <p:cNvSpPr txBox="1"/>
          <p:nvPr/>
        </p:nvSpPr>
        <p:spPr>
          <a:xfrm>
            <a:off x="7051876" y="6422923"/>
            <a:ext cx="990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/>
              <a:t>Anaphor</a:t>
            </a:r>
            <a:endParaRPr lang="en-US" sz="15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C8C6C-5E73-484F-BAFB-D9AAC3F0A80A}"/>
              </a:ext>
            </a:extLst>
          </p:cNvPr>
          <p:cNvSpPr txBox="1"/>
          <p:nvPr/>
        </p:nvSpPr>
        <p:spPr>
          <a:xfrm>
            <a:off x="2535917" y="6426318"/>
            <a:ext cx="2133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/>
              <a:t>Candidate</a:t>
            </a:r>
            <a:r>
              <a:rPr lang="zh-CN" altLang="en-US" sz="1500" i="1" dirty="0"/>
              <a:t> </a:t>
            </a:r>
            <a:r>
              <a:rPr lang="en-US" altLang="zh-CN" sz="1500" i="1" dirty="0"/>
              <a:t>Antecedents</a:t>
            </a:r>
            <a:endParaRPr lang="en-US" sz="15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CB23-1377-9347-9F5B-506BF8874BA5}"/>
              </a:ext>
            </a:extLst>
          </p:cNvPr>
          <p:cNvSpPr txBox="1"/>
          <p:nvPr/>
        </p:nvSpPr>
        <p:spPr>
          <a:xfrm>
            <a:off x="4343400" y="5153506"/>
            <a:ext cx="5867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her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67935-075E-5D48-B1DB-1082973BDE8E}"/>
              </a:ext>
            </a:extLst>
          </p:cNvPr>
          <p:cNvSpPr txBox="1"/>
          <p:nvPr/>
        </p:nvSpPr>
        <p:spPr>
          <a:xfrm>
            <a:off x="5322583" y="5014643"/>
            <a:ext cx="9905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37-year-old</a:t>
            </a:r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7033CC-A0D7-A24D-9B1E-2C21F4842871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16200000" flipV="1">
            <a:off x="4478925" y="2135920"/>
            <a:ext cx="109951" cy="5867400"/>
          </a:xfrm>
          <a:prstGeom prst="curvedConnector3">
            <a:avLst>
              <a:gd name="adj1" fmla="val 939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5942898-7045-414C-95E5-CA4A59601AED}"/>
              </a:ext>
            </a:extLst>
          </p:cNvPr>
          <p:cNvCxnSpPr>
            <a:cxnSpLocks/>
            <a:stCxn id="6" idx="0"/>
            <a:endCxn id="14" idx="0"/>
          </p:cNvCxnSpPr>
          <p:nvPr/>
        </p:nvCxnSpPr>
        <p:spPr>
          <a:xfrm rot="16200000" flipH="1" flipV="1">
            <a:off x="6037729" y="3723635"/>
            <a:ext cx="28911" cy="2830830"/>
          </a:xfrm>
          <a:prstGeom prst="curvedConnector3">
            <a:avLst>
              <a:gd name="adj1" fmla="val -2031805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73D1D03-5A99-4D47-90DA-1932BC248F84}"/>
              </a:ext>
            </a:extLst>
          </p:cNvPr>
          <p:cNvCxnSpPr>
            <a:cxnSpLocks/>
            <a:stCxn id="6" idx="0"/>
            <a:endCxn id="15" idx="0"/>
          </p:cNvCxnSpPr>
          <p:nvPr/>
        </p:nvCxnSpPr>
        <p:spPr>
          <a:xfrm rot="16200000" flipV="1">
            <a:off x="6587759" y="4244754"/>
            <a:ext cx="109952" cy="1649730"/>
          </a:xfrm>
          <a:prstGeom prst="curvedConnector3">
            <a:avLst>
              <a:gd name="adj1" fmla="val 307909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8ABAF7D7-6F94-5A4D-BC94-FECE528C49F8}"/>
              </a:ext>
            </a:extLst>
          </p:cNvPr>
          <p:cNvCxnSpPr>
            <a:cxnSpLocks/>
            <a:stCxn id="6" idx="2"/>
            <a:endCxn id="11" idx="2"/>
          </p:cNvCxnSpPr>
          <p:nvPr/>
        </p:nvCxnSpPr>
        <p:spPr>
          <a:xfrm rot="5400000">
            <a:off x="5288574" y="3481949"/>
            <a:ext cx="167048" cy="4191005"/>
          </a:xfrm>
          <a:prstGeom prst="curvedConnector3">
            <a:avLst>
              <a:gd name="adj1" fmla="val 48629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D6B9111-3BBD-444A-A8B8-3D1127CEB26B}"/>
              </a:ext>
            </a:extLst>
          </p:cNvPr>
          <p:cNvSpPr txBox="1"/>
          <p:nvPr/>
        </p:nvSpPr>
        <p:spPr>
          <a:xfrm>
            <a:off x="819149" y="2510573"/>
            <a:ext cx="763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Makes</a:t>
            </a:r>
            <a:r>
              <a:rPr lang="zh-CN" altLang="en-US" sz="2000" dirty="0"/>
              <a:t>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sense,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many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clear</a:t>
            </a:r>
            <a:r>
              <a:rPr lang="zh-CN" altLang="en-US" sz="2000" dirty="0"/>
              <a:t> </a:t>
            </a:r>
            <a:r>
              <a:rPr lang="en-US" altLang="zh-CN" sz="2000" dirty="0"/>
              <a:t>antecedent.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DC4A32-4453-2E47-ADCE-83306D5D2923}"/>
              </a:ext>
            </a:extLst>
          </p:cNvPr>
          <p:cNvSpPr txBox="1"/>
          <p:nvPr/>
        </p:nvSpPr>
        <p:spPr>
          <a:xfrm>
            <a:off x="3909068" y="3733800"/>
            <a:ext cx="137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Score=0.95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CF03B-3E15-3540-BE29-7FBC0C395D97}"/>
              </a:ext>
            </a:extLst>
          </p:cNvPr>
          <p:cNvSpPr txBox="1"/>
          <p:nvPr/>
        </p:nvSpPr>
        <p:spPr>
          <a:xfrm>
            <a:off x="5067298" y="427017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0.6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7BF4D-4E5A-CF4D-B4BD-1887920FCA2A}"/>
              </a:ext>
            </a:extLst>
          </p:cNvPr>
          <p:cNvSpPr txBox="1"/>
          <p:nvPr/>
        </p:nvSpPr>
        <p:spPr>
          <a:xfrm>
            <a:off x="5662560" y="458505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836B07-A8EB-7643-9BF1-45D2066CF3FA}"/>
              </a:ext>
            </a:extLst>
          </p:cNvPr>
          <p:cNvSpPr txBox="1"/>
          <p:nvPr/>
        </p:nvSpPr>
        <p:spPr>
          <a:xfrm>
            <a:off x="5280651" y="594695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0.1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D157D-0B9F-D748-BEA1-740C9858AAD0}"/>
              </a:ext>
            </a:extLst>
          </p:cNvPr>
          <p:cNvSpPr txBox="1"/>
          <p:nvPr/>
        </p:nvSpPr>
        <p:spPr>
          <a:xfrm>
            <a:off x="819149" y="3059636"/>
            <a:ext cx="763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way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precision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(fewer</a:t>
            </a:r>
            <a:r>
              <a:rPr lang="zh-CN" altLang="en-US" sz="2000" dirty="0"/>
              <a:t> </a:t>
            </a:r>
            <a:r>
              <a:rPr lang="en-US" altLang="zh-CN" sz="2000" dirty="0"/>
              <a:t>false</a:t>
            </a:r>
            <a:r>
              <a:rPr lang="zh-CN" altLang="en-US" sz="2000" dirty="0"/>
              <a:t> </a:t>
            </a:r>
            <a:r>
              <a:rPr lang="en-US" altLang="zh-CN" sz="2000" dirty="0"/>
              <a:t>positives),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makes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easier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well.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734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Coreference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3657600"/>
            <a:ext cx="717804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Victoria Chen</a:t>
            </a:r>
            <a:r>
              <a:rPr lang="en-US" sz="2400" dirty="0"/>
              <a:t>, CFO of Megabucks Banking, saw </a:t>
            </a:r>
            <a:r>
              <a:rPr lang="en-US" sz="2400" dirty="0">
                <a:solidFill>
                  <a:srgbClr val="0000FF"/>
                </a:solidFill>
              </a:rPr>
              <a:t>her</a:t>
            </a:r>
            <a:r>
              <a:rPr lang="en-US" sz="2400" dirty="0"/>
              <a:t> pay jump to $2.3</a:t>
            </a:r>
            <a:r>
              <a:rPr lang="zh-CN" altLang="en-US" sz="2400" dirty="0"/>
              <a:t> </a:t>
            </a:r>
            <a:r>
              <a:rPr lang="en-US" sz="2400" dirty="0"/>
              <a:t>million, as </a:t>
            </a:r>
            <a:r>
              <a:rPr lang="en-US" sz="2400" dirty="0">
                <a:solidFill>
                  <a:srgbClr val="0000FF"/>
                </a:solidFill>
              </a:rPr>
              <a:t>the 38-year-old </a:t>
            </a:r>
            <a:r>
              <a:rPr lang="en-US" sz="2400" dirty="0"/>
              <a:t>became the company’s president. It is widely</a:t>
            </a:r>
            <a:r>
              <a:rPr lang="zh-CN" altLang="en-US" sz="2400" dirty="0"/>
              <a:t> </a:t>
            </a:r>
            <a:r>
              <a:rPr lang="en-US" sz="2400" dirty="0"/>
              <a:t>known that </a:t>
            </a:r>
            <a:r>
              <a:rPr lang="en-US" sz="2400" dirty="0">
                <a:solidFill>
                  <a:srgbClr val="0000FF"/>
                </a:solidFill>
              </a:rPr>
              <a:t>she</a:t>
            </a:r>
            <a:r>
              <a:rPr lang="en-US" sz="2400" dirty="0"/>
              <a:t> came to Megabucks from rival </a:t>
            </a:r>
            <a:r>
              <a:rPr lang="en-US" sz="2400" dirty="0" err="1"/>
              <a:t>Lotsabucks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F8671-9546-3748-8383-CE42E55FFCD8}"/>
              </a:ext>
            </a:extLst>
          </p:cNvPr>
          <p:cNvSpPr txBox="1"/>
          <p:nvPr/>
        </p:nvSpPr>
        <p:spPr>
          <a:xfrm>
            <a:off x="822960" y="1905000"/>
            <a:ext cx="7178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determining</a:t>
            </a:r>
            <a:r>
              <a:rPr lang="zh-CN" altLang="en-US" sz="2400" dirty="0"/>
              <a:t> </a:t>
            </a:r>
            <a:r>
              <a:rPr lang="en-US" altLang="zh-CN" sz="2400" dirty="0"/>
              <a:t>whether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</a:t>
            </a:r>
            <a:r>
              <a:rPr lang="zh-CN" altLang="en-US" sz="2400" dirty="0"/>
              <a:t> </a:t>
            </a:r>
            <a:r>
              <a:rPr lang="en-US" altLang="zh-CN" sz="2400" dirty="0"/>
              <a:t>(i.e.</a:t>
            </a:r>
            <a:r>
              <a:rPr lang="zh-CN" altLang="en-US" sz="2400" dirty="0"/>
              <a:t> </a:t>
            </a:r>
            <a:r>
              <a:rPr lang="en-US" altLang="zh-CN" sz="2400" dirty="0"/>
              <a:t>refer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real</a:t>
            </a:r>
            <a:r>
              <a:rPr lang="zh-CN" altLang="en-US" sz="2400" dirty="0"/>
              <a:t> </a:t>
            </a:r>
            <a:r>
              <a:rPr lang="en-US" altLang="zh-CN" sz="2400" dirty="0"/>
              <a:t>world)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164DBF-ECE8-284F-9A48-EECF4B97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34654"/>
            <a:ext cx="1130300" cy="24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FE63-FE23-7B47-B062-2DEECFAC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CE6BA-5674-5A4A-BDEF-AB7C3CB9FC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No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matter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architecture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choose,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you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need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good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classifier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estimate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𝑐𝑜𝑟𝑒𝑓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endParaRPr lang="en-US" sz="2400" dirty="0"/>
              </a:p>
              <a:p>
                <a:r>
                  <a:rPr lang="en-US" altLang="zh-CN" sz="2400" dirty="0"/>
                  <a:t>What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kinds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features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will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helpful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here?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CE6BA-5674-5A4A-BDEF-AB7C3CB9F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6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98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FE63-FE23-7B47-B062-2DEECFAC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Feature-based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E6BA-5674-5A4A-BDEF-AB7C3CB9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There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precision</a:t>
            </a:r>
            <a:r>
              <a:rPr lang="zh-CN" altLang="en-US" sz="2400" dirty="0"/>
              <a:t> </a:t>
            </a:r>
            <a:r>
              <a:rPr lang="en-US" altLang="zh-CN" sz="2400" b="1" dirty="0"/>
              <a:t>constraints/features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think</a:t>
            </a:r>
            <a:r>
              <a:rPr lang="zh-CN" altLang="en-US" sz="2400" dirty="0"/>
              <a:t> </a:t>
            </a:r>
            <a:r>
              <a:rPr lang="en-US" altLang="zh-CN" sz="2400" dirty="0"/>
              <a:t>of…</a:t>
            </a:r>
          </a:p>
          <a:p>
            <a:endParaRPr lang="en-US" altLang="zh-C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52CE5-375D-C844-9237-B21A84CF049B}"/>
              </a:ext>
            </a:extLst>
          </p:cNvPr>
          <p:cNvSpPr txBox="1"/>
          <p:nvPr/>
        </p:nvSpPr>
        <p:spPr>
          <a:xfrm>
            <a:off x="1828800" y="6409813"/>
            <a:ext cx="8016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Understanding the value of features for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Bengtson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Roth</a:t>
            </a:r>
            <a:r>
              <a:rPr lang="zh-CN" altLang="en-US" sz="1500" dirty="0"/>
              <a:t> </a:t>
            </a:r>
            <a:r>
              <a:rPr lang="en-US" altLang="zh-CN" sz="1500" dirty="0"/>
              <a:t>(2008)</a:t>
            </a:r>
            <a:endParaRPr lang="en-US" sz="15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327BA3-4ADB-854B-B5C3-45563B455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90066"/>
              </p:ext>
            </p:extLst>
          </p:nvPr>
        </p:nvGraphicFramePr>
        <p:xfrm>
          <a:off x="853825" y="2667000"/>
          <a:ext cx="7467216" cy="300389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65575">
                  <a:extLst>
                    <a:ext uri="{9D8B030D-6E8A-4147-A177-3AD203B41FA5}">
                      <a16:colId xmlns:a16="http://schemas.microsoft.com/office/drawing/2014/main" val="3279130186"/>
                    </a:ext>
                  </a:extLst>
                </a:gridCol>
                <a:gridCol w="5501641">
                  <a:extLst>
                    <a:ext uri="{9D8B030D-6E8A-4147-A177-3AD203B41FA5}">
                      <a16:colId xmlns:a16="http://schemas.microsoft.com/office/drawing/2014/main" val="3764534499"/>
                    </a:ext>
                  </a:extLst>
                </a:gridCol>
              </a:tblGrid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Gender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Jack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asked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Lucy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favor</a:t>
                      </a:r>
                      <a:r>
                        <a:rPr lang="en-US" altLang="zh-CN" b="0" dirty="0"/>
                        <a:t>.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>
                          <a:solidFill>
                            <a:srgbClr val="FF0000"/>
                          </a:solidFill>
                        </a:rPr>
                        <a:t>She</a:t>
                      </a:r>
                      <a:r>
                        <a:rPr lang="zh-CN" altLang="en-US" b="0" dirty="0"/>
                        <a:t> </a:t>
                      </a:r>
                      <a:r>
                        <a:rPr lang="en-US" altLang="zh-CN" b="0" dirty="0"/>
                        <a:t>accepted.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126334"/>
                  </a:ext>
                </a:extLst>
              </a:tr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Number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Match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dog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after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two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cats</a:t>
                      </a:r>
                      <a:r>
                        <a:rPr lang="en-US" altLang="zh-CN" dirty="0"/>
                        <a:t>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exhausted.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224742"/>
                  </a:ext>
                </a:extLst>
              </a:tr>
              <a:tr h="53740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/>
                        <a:t>Syno</a:t>
                      </a:r>
                      <a:r>
                        <a:rPr lang="en-US" altLang="zh-CN" b="1" dirty="0"/>
                        <a:t>/Hyper-</a:t>
                      </a:r>
                      <a:r>
                        <a:rPr lang="en-US" altLang="zh-CN" b="1" dirty="0" err="1"/>
                        <a:t>nymy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plane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/>
                        <a:t>flew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over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Philly…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aircraft</a:t>
                      </a:r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050389"/>
                  </a:ext>
                </a:extLst>
              </a:tr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Entity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Type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Megabucks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appointed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Mrs.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as….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company</a:t>
                      </a:r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946582"/>
                  </a:ext>
                </a:extLst>
              </a:tr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Both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Speaker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John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Jim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is…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also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mentioned…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687176"/>
                  </a:ext>
                </a:extLst>
              </a:tr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40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69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FE63-FE23-7B47-B062-2DEECFAC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Feature-based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E6BA-5674-5A4A-BDEF-AB7C3CB9F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Classifiers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over</a:t>
            </a:r>
            <a:r>
              <a:rPr lang="zh-CN" altLang="en-US" sz="2400" dirty="0"/>
              <a:t> </a:t>
            </a:r>
            <a:r>
              <a:rPr lang="en-US" altLang="zh-CN" sz="2400" b="1" dirty="0"/>
              <a:t>conjunctions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these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has</a:t>
            </a:r>
            <a:r>
              <a:rPr lang="zh-CN" altLang="en-US" sz="2400" dirty="0"/>
              <a:t> </a:t>
            </a:r>
            <a:r>
              <a:rPr lang="en-US" altLang="zh-CN" sz="2400" dirty="0"/>
              <a:t>been</a:t>
            </a:r>
            <a:r>
              <a:rPr lang="zh-CN" altLang="en-US" sz="2400" dirty="0"/>
              <a:t> </a:t>
            </a:r>
            <a:r>
              <a:rPr lang="en-US" altLang="zh-CN" sz="2400" dirty="0"/>
              <a:t>proven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effective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Disadvantage:</a:t>
            </a:r>
            <a:r>
              <a:rPr lang="zh-CN" altLang="en-US" sz="2400" b="1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heavily</a:t>
            </a:r>
            <a:r>
              <a:rPr lang="zh-CN" altLang="en-US" sz="2400" dirty="0"/>
              <a:t> </a:t>
            </a:r>
            <a:r>
              <a:rPr lang="en-US" altLang="zh-CN" sz="2400" dirty="0"/>
              <a:t>handcrafted.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  <a:r>
              <a:rPr lang="zh-CN" altLang="en-US" sz="2400" dirty="0"/>
              <a:t> </a:t>
            </a:r>
            <a:r>
              <a:rPr lang="en-US" altLang="zh-CN" sz="2400" dirty="0"/>
              <a:t>instead?</a:t>
            </a:r>
            <a:r>
              <a:rPr lang="zh-CN" altLang="en-US" sz="2400" dirty="0"/>
              <a:t> </a:t>
            </a:r>
            <a:r>
              <a:rPr lang="en-US" altLang="zh-CN" sz="2400" dirty="0"/>
              <a:t>But</a:t>
            </a:r>
            <a:r>
              <a:rPr lang="zh-CN" altLang="en-US" sz="2400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saw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far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differentiable…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33131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45A9B-14FC-AF42-9A33-2066049F4F47}"/>
              </a:ext>
            </a:extLst>
          </p:cNvPr>
          <p:cNvSpPr txBox="1"/>
          <p:nvPr/>
        </p:nvSpPr>
        <p:spPr>
          <a:xfrm>
            <a:off x="823925" y="1905000"/>
            <a:ext cx="7833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mention-rank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(choose</a:t>
            </a:r>
            <a:r>
              <a:rPr lang="zh-CN" altLang="en-US" sz="2400" dirty="0"/>
              <a:t> </a:t>
            </a:r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likely</a:t>
            </a:r>
            <a:r>
              <a:rPr lang="zh-CN" altLang="en-US" sz="2400" dirty="0"/>
              <a:t> </a:t>
            </a:r>
            <a:r>
              <a:rPr lang="en-US" altLang="zh-CN" sz="2400" dirty="0"/>
              <a:t>antecedent</a:t>
            </a:r>
            <a:r>
              <a:rPr lang="zh-CN" altLang="en-US" sz="2400" dirty="0"/>
              <a:t> </a:t>
            </a:r>
            <a:r>
              <a:rPr lang="en-US" altLang="zh-CN" sz="2400" dirty="0"/>
              <a:t>only)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“End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End”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Resolution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single</a:t>
            </a:r>
            <a:r>
              <a:rPr lang="zh-CN" altLang="en-US" sz="2400" dirty="0"/>
              <a:t> </a:t>
            </a:r>
            <a:r>
              <a:rPr lang="en-US" altLang="zh-CN" sz="2400" dirty="0"/>
              <a:t>step.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Consider</a:t>
            </a:r>
            <a:r>
              <a:rPr lang="zh-CN" altLang="en-US" sz="2400" dirty="0"/>
              <a:t> </a:t>
            </a:r>
            <a:r>
              <a:rPr lang="en-US" altLang="zh-CN" sz="2400" b="1" dirty="0"/>
              <a:t>every</a:t>
            </a:r>
            <a:r>
              <a:rPr lang="zh-CN" altLang="en-US" sz="2400" dirty="0"/>
              <a:t> </a:t>
            </a:r>
            <a:r>
              <a:rPr lang="en-US" altLang="zh-CN" sz="2400" dirty="0"/>
              <a:t>span</a:t>
            </a:r>
            <a:r>
              <a:rPr lang="zh-CN" altLang="en-US" sz="2400" dirty="0"/>
              <a:t> </a:t>
            </a:r>
            <a:r>
              <a:rPr lang="en-US" altLang="zh-CN" sz="2400" dirty="0"/>
              <a:t>up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length</a:t>
            </a:r>
            <a:r>
              <a:rPr lang="zh-CN" altLang="en-US" sz="2400" dirty="0"/>
              <a:t> </a:t>
            </a:r>
            <a:r>
              <a:rPr lang="en-US" altLang="zh-CN" sz="2400" i="1" dirty="0"/>
              <a:t>k</a:t>
            </a:r>
            <a:r>
              <a:rPr lang="zh-CN" altLang="en-US" sz="2400" dirty="0"/>
              <a:t>  </a:t>
            </a:r>
            <a:r>
              <a:rPr lang="en-US" altLang="zh-CN" sz="2400" dirty="0"/>
              <a:t>(i.e.</a:t>
            </a:r>
            <a:r>
              <a:rPr lang="zh-CN" altLang="en-US" sz="2400" dirty="0"/>
              <a:t> </a:t>
            </a:r>
            <a:r>
              <a:rPr lang="en-US" altLang="zh-CN" sz="2400" dirty="0"/>
              <a:t>n-grams)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mention.</a:t>
            </a:r>
          </a:p>
          <a:p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ECB62-D311-FA42-8194-88683039E999}"/>
              </a:ext>
            </a:extLst>
          </p:cNvPr>
          <p:cNvSpPr txBox="1"/>
          <p:nvPr/>
        </p:nvSpPr>
        <p:spPr>
          <a:xfrm>
            <a:off x="3657600" y="6459786"/>
            <a:ext cx="8016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End-to-end Neural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Lee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(2017)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2877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5120-BB32-3647-9600-A3882ECC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Pruning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3AEF2-253A-B442-BDE1-00BB5B86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0" y="3048000"/>
            <a:ext cx="8052399" cy="327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0FCCE-D12C-F449-98B1-2301066D2AAC}"/>
              </a:ext>
            </a:extLst>
          </p:cNvPr>
          <p:cNvSpPr txBox="1"/>
          <p:nvPr/>
        </p:nvSpPr>
        <p:spPr>
          <a:xfrm>
            <a:off x="3657600" y="6459786"/>
            <a:ext cx="500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End-to-end Neural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Lee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(2017)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F070B-6C7C-6449-A2D0-9D45A63B6155}"/>
              </a:ext>
            </a:extLst>
          </p:cNvPr>
          <p:cNvSpPr txBox="1"/>
          <p:nvPr/>
        </p:nvSpPr>
        <p:spPr>
          <a:xfrm>
            <a:off x="823925" y="1905000"/>
            <a:ext cx="783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Score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spans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prune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low</a:t>
            </a:r>
            <a:r>
              <a:rPr lang="zh-CN" altLang="en-US" sz="2400" dirty="0"/>
              <a:t> </a:t>
            </a:r>
            <a:r>
              <a:rPr lang="en-US" altLang="zh-CN" sz="2400" dirty="0"/>
              <a:t>scoring</a:t>
            </a:r>
            <a:r>
              <a:rPr lang="zh-CN" altLang="en-US" sz="2400" dirty="0"/>
              <a:t> </a:t>
            </a:r>
            <a:r>
              <a:rPr lang="en-US" altLang="zh-CN" sz="2400" dirty="0"/>
              <a:t>ones</a:t>
            </a:r>
            <a:r>
              <a:rPr lang="zh-CN" altLang="en-US" sz="2400" dirty="0"/>
              <a:t> </a:t>
            </a:r>
            <a:r>
              <a:rPr lang="en-US" altLang="zh-CN" sz="2400" dirty="0"/>
              <a:t>(unlikely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valid</a:t>
            </a:r>
            <a:r>
              <a:rPr lang="zh-CN" altLang="en-US" sz="2400" dirty="0"/>
              <a:t> </a:t>
            </a:r>
            <a:r>
              <a:rPr lang="en-US" altLang="zh-CN" sz="2400" dirty="0"/>
              <a:t>mention)</a:t>
            </a:r>
          </a:p>
          <a:p>
            <a:r>
              <a:rPr lang="en-US" altLang="zh-CN" sz="2400" dirty="0"/>
              <a:t>Leaving</a:t>
            </a:r>
            <a:r>
              <a:rPr lang="zh-CN" altLang="en-US" sz="2400" dirty="0"/>
              <a:t> </a:t>
            </a:r>
            <a:r>
              <a:rPr lang="en-US" altLang="zh-CN" sz="2400" dirty="0"/>
              <a:t>manageable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spans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second</a:t>
            </a:r>
            <a:r>
              <a:rPr lang="zh-CN" altLang="en-US" sz="2400" dirty="0"/>
              <a:t> </a:t>
            </a:r>
            <a:r>
              <a:rPr lang="en-US" altLang="zh-CN" sz="2400" dirty="0"/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85797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5120-BB32-3647-9600-A3882ECC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step:</a:t>
            </a:r>
            <a:r>
              <a:rPr lang="zh-CN" altLang="en-US" dirty="0"/>
              <a:t> </a:t>
            </a:r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FCCE-D12C-F449-98B1-2301066D2AAC}"/>
              </a:ext>
            </a:extLst>
          </p:cNvPr>
          <p:cNvSpPr txBox="1"/>
          <p:nvPr/>
        </p:nvSpPr>
        <p:spPr>
          <a:xfrm>
            <a:off x="3657600" y="6459786"/>
            <a:ext cx="500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End-to-end Neural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Lee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(2017)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F070B-6C7C-6449-A2D0-9D45A63B6155}"/>
              </a:ext>
            </a:extLst>
          </p:cNvPr>
          <p:cNvSpPr txBox="1"/>
          <p:nvPr/>
        </p:nvSpPr>
        <p:spPr>
          <a:xfrm>
            <a:off x="823925" y="190500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pairwise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score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span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4CD89-B098-A549-9186-381C3ECCB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902" y="2702369"/>
            <a:ext cx="5503915" cy="31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5120-BB32-3647-9600-A3882ECC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step:</a:t>
            </a:r>
            <a:r>
              <a:rPr lang="zh-CN" altLang="en-US" dirty="0"/>
              <a:t> </a:t>
            </a:r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FCCE-D12C-F449-98B1-2301066D2AAC}"/>
              </a:ext>
            </a:extLst>
          </p:cNvPr>
          <p:cNvSpPr txBox="1"/>
          <p:nvPr/>
        </p:nvSpPr>
        <p:spPr>
          <a:xfrm>
            <a:off x="3657600" y="6459786"/>
            <a:ext cx="500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End-to-end Neural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Lee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(2017)</a:t>
            </a:r>
            <a:endParaRPr 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F070B-6C7C-6449-A2D0-9D45A63B6155}"/>
                  </a:ext>
                </a:extLst>
              </p:cNvPr>
              <p:cNvSpPr txBox="1"/>
              <p:nvPr/>
            </p:nvSpPr>
            <p:spPr>
              <a:xfrm>
                <a:off x="655320" y="2471251"/>
                <a:ext cx="7833360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8F070B-6C7C-6449-A2D0-9D45A63B6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" y="2471251"/>
                <a:ext cx="7833360" cy="517834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E8D5B-6313-6646-AD9D-1B29B6D7E4CF}"/>
                  </a:ext>
                </a:extLst>
              </p:cNvPr>
              <p:cNvSpPr txBox="1"/>
              <p:nvPr/>
            </p:nvSpPr>
            <p:spPr>
              <a:xfrm>
                <a:off x="655320" y="1790863"/>
                <a:ext cx="7833360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two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spans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their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score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consists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three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terms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CE8D5B-6313-6646-AD9D-1B29B6D7E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" y="1790863"/>
                <a:ext cx="7833360" cy="491417"/>
              </a:xfrm>
              <a:prstGeom prst="rect">
                <a:avLst/>
              </a:prstGeom>
              <a:blipFill>
                <a:blip r:embed="rId4"/>
                <a:stretch>
                  <a:fillRect l="-1135" t="-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43F8B2E-CA76-A34E-BE32-562D3747FE97}"/>
              </a:ext>
            </a:extLst>
          </p:cNvPr>
          <p:cNvSpPr txBox="1"/>
          <p:nvPr/>
        </p:nvSpPr>
        <p:spPr>
          <a:xfrm>
            <a:off x="3863340" y="298908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Mention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endParaRPr lang="en-US" altLang="zh-CN" i="1" dirty="0">
              <a:solidFill>
                <a:srgbClr val="FF0000"/>
              </a:solidFill>
            </a:endParaRPr>
          </a:p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score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95E67-FA77-8F4D-90EC-3E7B038D4929}"/>
              </a:ext>
            </a:extLst>
          </p:cNvPr>
          <p:cNvSpPr txBox="1"/>
          <p:nvPr/>
        </p:nvSpPr>
        <p:spPr>
          <a:xfrm>
            <a:off x="5562600" y="298908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00FF"/>
                </a:solidFill>
              </a:rPr>
              <a:t>Antecedent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score</a:t>
            </a:r>
            <a:endParaRPr lang="en-US" i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B618FF-C8E3-614F-99B6-D573441E3CE8}"/>
                  </a:ext>
                </a:extLst>
              </p:cNvPr>
              <p:cNvSpPr txBox="1"/>
              <p:nvPr/>
            </p:nvSpPr>
            <p:spPr>
              <a:xfrm>
                <a:off x="655320" y="3893403"/>
                <a:ext cx="7833360" cy="1256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Probability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being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valid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mention</a:t>
                </a:r>
              </a:p>
              <a:p>
                <a:endParaRPr lang="en-US" altLang="zh-CN" sz="2400" dirty="0"/>
              </a:p>
              <a:p>
                <a:pPr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: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/>
                  <a:t>Probability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that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is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/>
                  <a:t>antecedent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B618FF-C8E3-614F-99B6-D573441E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" y="3893403"/>
                <a:ext cx="7833360" cy="1256498"/>
              </a:xfrm>
              <a:prstGeom prst="rect">
                <a:avLst/>
              </a:prstGeom>
              <a:blipFill>
                <a:blip r:embed="rId5"/>
                <a:stretch>
                  <a:fillRect t="-3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94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5120-BB32-3647-9600-A3882ECC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step:</a:t>
            </a:r>
            <a:r>
              <a:rPr lang="zh-CN" altLang="en-US" dirty="0"/>
              <a:t> </a:t>
            </a:r>
            <a:r>
              <a:rPr lang="en-US" altLang="zh-CN" dirty="0" err="1"/>
              <a:t>Coref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0FCCE-D12C-F449-98B1-2301066D2AAC}"/>
              </a:ext>
            </a:extLst>
          </p:cNvPr>
          <p:cNvSpPr txBox="1"/>
          <p:nvPr/>
        </p:nvSpPr>
        <p:spPr>
          <a:xfrm>
            <a:off x="3657600" y="6459786"/>
            <a:ext cx="5004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End-to-end Neural Coreference Resolution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Lee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(2017)</a:t>
            </a:r>
            <a:endParaRPr 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B618FF-C8E3-614F-99B6-D573441E3CE8}"/>
                  </a:ext>
                </a:extLst>
              </p:cNvPr>
              <p:cNvSpPr txBox="1"/>
              <p:nvPr/>
            </p:nvSpPr>
            <p:spPr>
              <a:xfrm>
                <a:off x="678180" y="2906997"/>
                <a:ext cx="7833360" cy="13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𝐹𝐹𝑁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𝐹𝐹𝑁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([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B618FF-C8E3-614F-99B6-D573441E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2906997"/>
                <a:ext cx="7833360" cy="1335943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1F5FD94-5474-424B-B330-316AE2B7D280}"/>
              </a:ext>
            </a:extLst>
          </p:cNvPr>
          <p:cNvSpPr txBox="1"/>
          <p:nvPr/>
        </p:nvSpPr>
        <p:spPr>
          <a:xfrm>
            <a:off x="655320" y="1790863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feedforward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compute</a:t>
            </a:r>
            <a:r>
              <a:rPr lang="zh-CN" altLang="en-US" sz="2400" dirty="0"/>
              <a:t> </a:t>
            </a:r>
            <a:r>
              <a:rPr lang="en-US" altLang="zh-CN" sz="2400" dirty="0"/>
              <a:t>final</a:t>
            </a:r>
            <a:r>
              <a:rPr lang="zh-CN" altLang="en-US" sz="2400" dirty="0"/>
              <a:t> </a:t>
            </a:r>
            <a:r>
              <a:rPr lang="en-US" altLang="zh-CN" sz="2400" dirty="0"/>
              <a:t>score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span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38670-66F8-8A4E-A007-250CC596C9BB}"/>
              </a:ext>
            </a:extLst>
          </p:cNvPr>
          <p:cNvSpPr txBox="1"/>
          <p:nvPr/>
        </p:nvSpPr>
        <p:spPr>
          <a:xfrm>
            <a:off x="4550918" y="471547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Models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“Relation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between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spans”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8BB5B-EAAD-FF4B-8E07-ACFBD7ED996E}"/>
              </a:ext>
            </a:extLst>
          </p:cNvPr>
          <p:cNvSpPr txBox="1"/>
          <p:nvPr/>
        </p:nvSpPr>
        <p:spPr>
          <a:xfrm>
            <a:off x="6705600" y="4798874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solidFill>
                  <a:srgbClr val="0000FF"/>
                </a:solidFill>
              </a:rPr>
              <a:t>Additional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Features/Constraints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not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in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text.</a:t>
            </a:r>
          </a:p>
          <a:p>
            <a:pPr algn="ctr"/>
            <a:r>
              <a:rPr lang="en-US" altLang="zh-CN" i="1" dirty="0">
                <a:solidFill>
                  <a:srgbClr val="0000FF"/>
                </a:solidFill>
              </a:rPr>
              <a:t>(Such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as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the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ones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we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had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for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feature-based</a:t>
            </a:r>
            <a:r>
              <a:rPr lang="zh-CN" altLang="en-US" i="1" dirty="0">
                <a:solidFill>
                  <a:srgbClr val="0000FF"/>
                </a:solidFill>
              </a:rPr>
              <a:t> </a:t>
            </a:r>
            <a:r>
              <a:rPr lang="en-US" altLang="zh-CN" i="1" dirty="0">
                <a:solidFill>
                  <a:srgbClr val="0000FF"/>
                </a:solidFill>
              </a:rPr>
              <a:t>classifier)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940CD4-4A42-474F-B256-95D21BC68E10}"/>
              </a:ext>
            </a:extLst>
          </p:cNvPr>
          <p:cNvSpPr/>
          <p:nvPr/>
        </p:nvSpPr>
        <p:spPr>
          <a:xfrm rot="18934994">
            <a:off x="5407829" y="4385507"/>
            <a:ext cx="368599" cy="27699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426CAAD-9FF4-7144-BF4B-CE6A9FA33344}"/>
              </a:ext>
            </a:extLst>
          </p:cNvPr>
          <p:cNvSpPr/>
          <p:nvPr/>
        </p:nvSpPr>
        <p:spPr>
          <a:xfrm rot="13280577">
            <a:off x="7434447" y="4445345"/>
            <a:ext cx="368599" cy="276999"/>
          </a:xfrm>
          <a:prstGeom prst="right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3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4420-1552-824A-80D8-17F19533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8139D-82EB-4744-9EA3-D1A1C64F0EF2}"/>
              </a:ext>
            </a:extLst>
          </p:cNvPr>
          <p:cNvSpPr txBox="1"/>
          <p:nvPr/>
        </p:nvSpPr>
        <p:spPr>
          <a:xfrm>
            <a:off x="533400" y="1883039"/>
            <a:ext cx="7833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popular</a:t>
            </a:r>
            <a:r>
              <a:rPr lang="zh-CN" altLang="en-US" sz="2400" dirty="0"/>
              <a:t> </a:t>
            </a:r>
            <a:r>
              <a:rPr lang="en-US" altLang="zh-CN" sz="2400" dirty="0"/>
              <a:t>metrics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slightly</a:t>
            </a:r>
            <a:r>
              <a:rPr lang="zh-CN" altLang="en-US" sz="2400" dirty="0"/>
              <a:t> </a:t>
            </a:r>
            <a:r>
              <a:rPr lang="en-US" altLang="zh-CN" sz="2400" dirty="0"/>
              <a:t>different</a:t>
            </a:r>
            <a:r>
              <a:rPr lang="zh-CN" altLang="en-US" sz="2400" dirty="0"/>
              <a:t> </a:t>
            </a:r>
            <a:r>
              <a:rPr lang="en-US" altLang="zh-CN" sz="2400" dirty="0"/>
              <a:t>focus</a:t>
            </a:r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B-cubed</a:t>
            </a:r>
            <a:r>
              <a:rPr lang="zh-CN" altLang="en-US" sz="2400" dirty="0"/>
              <a:t> </a:t>
            </a:r>
            <a:r>
              <a:rPr lang="en-US" altLang="zh-CN" sz="2400" dirty="0"/>
              <a:t>(B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MUC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CEAF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….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r>
              <a:rPr lang="en-US" altLang="zh-CN" sz="2400" dirty="0"/>
              <a:t>Most</a:t>
            </a:r>
            <a:r>
              <a:rPr lang="zh-CN" altLang="en-US" sz="2400" dirty="0"/>
              <a:t> </a:t>
            </a:r>
            <a:r>
              <a:rPr lang="en-US" altLang="zh-CN" sz="2400" dirty="0"/>
              <a:t>people</a:t>
            </a:r>
            <a:r>
              <a:rPr lang="zh-CN" altLang="en-US" sz="2400" dirty="0"/>
              <a:t> </a:t>
            </a:r>
            <a:r>
              <a:rPr lang="en-US" altLang="zh-CN" sz="2400" dirty="0"/>
              <a:t>report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average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three</a:t>
            </a:r>
            <a:r>
              <a:rPr lang="zh-CN" altLang="en-US" sz="2400" dirty="0"/>
              <a:t> </a:t>
            </a:r>
            <a:r>
              <a:rPr lang="en-US" altLang="zh-CN" sz="2400" dirty="0"/>
              <a:t>measure</a:t>
            </a:r>
            <a:r>
              <a:rPr lang="zh-CN" altLang="en-US" sz="2400" dirty="0"/>
              <a:t> </a:t>
            </a:r>
            <a:r>
              <a:rPr lang="en-US" altLang="zh-CN" sz="2400" dirty="0"/>
              <a:t>above</a:t>
            </a:r>
          </a:p>
        </p:txBody>
      </p:sp>
    </p:spTree>
    <p:extLst>
      <p:ext uri="{BB962C8B-B14F-4D97-AF65-F5344CB8AC3E}">
        <p14:creationId xmlns:p14="http://schemas.microsoft.com/office/powerpoint/2010/main" val="191351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#1:</a:t>
            </a:r>
            <a:r>
              <a:rPr lang="zh-CN" altLang="en-US" dirty="0"/>
              <a:t> </a:t>
            </a:r>
            <a:r>
              <a:rPr lang="en-US" altLang="zh-CN" dirty="0"/>
              <a:t>MUC</a:t>
            </a:r>
            <a:r>
              <a:rPr lang="zh-CN" altLang="en-US" dirty="0"/>
              <a:t> </a:t>
            </a:r>
            <a:r>
              <a:rPr lang="en-US" altLang="zh-CN" dirty="0"/>
              <a:t>F1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A3E3E-EB0C-024E-AFEC-4FD7B853113F}"/>
                  </a:ext>
                </a:extLst>
              </p:cNvPr>
              <p:cNvSpPr txBox="1"/>
              <p:nvPr/>
            </p:nvSpPr>
            <p:spPr>
              <a:xfrm>
                <a:off x="144780" y="3141421"/>
                <a:ext cx="8610600" cy="63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𝑐𝑜𝑟𝑒𝑓𝑒𝑟𝑒𝑛𝑐𝑒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𝑙𝑖𝑛𝑘𝑠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𝑐𝑜𝑟𝑒𝑓𝑒𝑟𝑒𝑛𝑐𝑒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𝑙𝑖𝑛𝑘𝑠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A3E3E-EB0C-024E-AFEC-4FD7B853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" y="3141421"/>
                <a:ext cx="8610600" cy="639086"/>
              </a:xfrm>
              <a:prstGeom prst="rect">
                <a:avLst/>
              </a:prstGeom>
              <a:blipFill>
                <a:blip r:embed="rId3"/>
                <a:stretch>
                  <a:fillRect t="-5769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745A9B-14FC-AF42-9A33-2066049F4F47}"/>
              </a:ext>
            </a:extLst>
          </p:cNvPr>
          <p:cNvSpPr txBox="1"/>
          <p:nvPr/>
        </p:nvSpPr>
        <p:spPr>
          <a:xfrm>
            <a:off x="533400" y="1883039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Measures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percentage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coreference</a:t>
            </a:r>
            <a:r>
              <a:rPr lang="zh-CN" altLang="en-US" sz="2400" dirty="0"/>
              <a:t> </a:t>
            </a:r>
            <a:r>
              <a:rPr lang="en-US" altLang="zh-CN" sz="2400" dirty="0"/>
              <a:t>links</a:t>
            </a:r>
            <a:r>
              <a:rPr lang="zh-CN" altLang="en-US" sz="2400" dirty="0"/>
              <a:t> </a:t>
            </a:r>
            <a:r>
              <a:rPr lang="en-US" altLang="zh-CN" sz="2400" dirty="0"/>
              <a:t>(pairs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coreferent</a:t>
            </a:r>
            <a:r>
              <a:rPr lang="zh-CN" altLang="en-US" sz="2400" dirty="0"/>
              <a:t> </a:t>
            </a:r>
            <a:r>
              <a:rPr lang="en-US" altLang="zh-CN" sz="2400" dirty="0"/>
              <a:t>mentions)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correctly</a:t>
            </a:r>
            <a:r>
              <a:rPr lang="zh-CN" altLang="en-US" sz="2400" dirty="0"/>
              <a:t> </a:t>
            </a:r>
            <a:r>
              <a:rPr lang="en-US" altLang="zh-CN" sz="2400" dirty="0"/>
              <a:t>predicted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46D10B-8389-A443-B155-E24751A303E1}"/>
                  </a:ext>
                </a:extLst>
              </p:cNvPr>
              <p:cNvSpPr txBox="1"/>
              <p:nvPr/>
            </p:nvSpPr>
            <p:spPr>
              <a:xfrm>
                <a:off x="289560" y="4143963"/>
                <a:ext cx="8610600" cy="63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𝑐𝑜𝑟𝑒𝑓𝑒𝑟𝑒𝑛𝑐𝑒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𝑙𝑖𝑛𝑘𝑠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𝑔𝑜𝑙𝑑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𝑐𝑜𝑟𝑒𝑓𝑒𝑟𝑒𝑛𝑐𝑒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𝑙𝑖𝑛𝑘𝑠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46D10B-8389-A443-B155-E24751A3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4143963"/>
                <a:ext cx="8610600" cy="639086"/>
              </a:xfrm>
              <a:prstGeom prst="rect">
                <a:avLst/>
              </a:prstGeom>
              <a:blipFill>
                <a:blip r:embed="rId4"/>
                <a:stretch>
                  <a:fillRect t="-5769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01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Coreference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3657600"/>
            <a:ext cx="717804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Victoria Chen, CFO of </a:t>
            </a:r>
            <a:r>
              <a:rPr lang="en-US" sz="2400" dirty="0">
                <a:solidFill>
                  <a:srgbClr val="FF0000"/>
                </a:solidFill>
              </a:rPr>
              <a:t>Megabucks Banking</a:t>
            </a:r>
            <a:r>
              <a:rPr lang="en-US" sz="2400" dirty="0"/>
              <a:t>, saw her pay jump to $2.3</a:t>
            </a:r>
            <a:r>
              <a:rPr lang="zh-CN" altLang="en-US" sz="2400" dirty="0"/>
              <a:t> </a:t>
            </a:r>
            <a:r>
              <a:rPr lang="en-US" sz="2400" dirty="0"/>
              <a:t>million, as the 38-year-old became the company’s president. It is widely</a:t>
            </a:r>
            <a:r>
              <a:rPr lang="zh-CN" altLang="en-US" sz="2400" dirty="0"/>
              <a:t> </a:t>
            </a:r>
            <a:r>
              <a:rPr lang="en-US" sz="2400" dirty="0"/>
              <a:t>known that she came to </a:t>
            </a:r>
            <a:r>
              <a:rPr lang="en-US" sz="2400" dirty="0">
                <a:solidFill>
                  <a:srgbClr val="FF0000"/>
                </a:solidFill>
              </a:rPr>
              <a:t>Megabucks</a:t>
            </a:r>
            <a:r>
              <a:rPr lang="en-US" sz="2400" dirty="0"/>
              <a:t> from rival </a:t>
            </a:r>
            <a:r>
              <a:rPr lang="en-US" sz="2400" dirty="0" err="1"/>
              <a:t>Lotsabucks</a:t>
            </a:r>
            <a:r>
              <a:rPr lang="en-US" altLang="zh-CN" sz="2400" dirty="0"/>
              <a:t>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F8671-9546-3748-8383-CE42E55FFCD8}"/>
              </a:ext>
            </a:extLst>
          </p:cNvPr>
          <p:cNvSpPr txBox="1"/>
          <p:nvPr/>
        </p:nvSpPr>
        <p:spPr>
          <a:xfrm>
            <a:off x="822960" y="1905000"/>
            <a:ext cx="7178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determining</a:t>
            </a:r>
            <a:r>
              <a:rPr lang="zh-CN" altLang="en-US" sz="2400" dirty="0"/>
              <a:t> </a:t>
            </a:r>
            <a:r>
              <a:rPr lang="en-US" altLang="zh-CN" sz="2400" dirty="0"/>
              <a:t>whether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corefer</a:t>
            </a:r>
            <a:r>
              <a:rPr lang="zh-CN" altLang="en-US" sz="2400" dirty="0"/>
              <a:t> </a:t>
            </a:r>
            <a:r>
              <a:rPr lang="en-US" altLang="zh-CN" sz="2400" dirty="0"/>
              <a:t>(i.e.</a:t>
            </a:r>
            <a:r>
              <a:rPr lang="zh-CN" altLang="en-US" sz="2400" dirty="0"/>
              <a:t> </a:t>
            </a:r>
            <a:r>
              <a:rPr lang="en-US" altLang="zh-CN" sz="2400" dirty="0"/>
              <a:t>refer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real</a:t>
            </a:r>
            <a:r>
              <a:rPr lang="zh-CN" altLang="en-US" sz="2400" dirty="0"/>
              <a:t> </a:t>
            </a:r>
            <a:r>
              <a:rPr lang="en-US" altLang="zh-CN" sz="2400" dirty="0"/>
              <a:t>world)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1F703-EDB4-3047-8E68-5350A7FE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34" y="4490660"/>
            <a:ext cx="1350705" cy="1450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B9C6F2-DCDC-8E4C-A3C6-771AD3A62088}"/>
              </a:ext>
            </a:extLst>
          </p:cNvPr>
          <p:cNvSpPr txBox="1"/>
          <p:nvPr/>
        </p:nvSpPr>
        <p:spPr>
          <a:xfrm>
            <a:off x="1066800" y="5941417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entity,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exist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world!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#2: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en-US" altLang="zh-CN" baseline="30000" dirty="0"/>
              <a:t>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A3E3E-EB0C-024E-AFEC-4FD7B853113F}"/>
                  </a:ext>
                </a:extLst>
              </p:cNvPr>
              <p:cNvSpPr txBox="1"/>
              <p:nvPr/>
            </p:nvSpPr>
            <p:spPr>
              <a:xfrm>
                <a:off x="299830" y="3462759"/>
                <a:ext cx="8610600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𝑚𝑒𝑛𝑡𝑖𝑜𝑛𝑠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𝑒𝑛𝑡𝑖𝑡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𝑚𝑒𝑛𝑡𝑖𝑜𝑛𝑠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𝑒𝑛𝑡𝑖𝑡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A3E3E-EB0C-024E-AFEC-4FD7B853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0" y="3462759"/>
                <a:ext cx="8610600" cy="778931"/>
              </a:xfrm>
              <a:prstGeom prst="rect">
                <a:avLst/>
              </a:prstGeom>
              <a:blipFill>
                <a:blip r:embed="rId3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24CBA0-EB68-9147-B74A-FE9FB1127D39}"/>
                  </a:ext>
                </a:extLst>
              </p:cNvPr>
              <p:cNvSpPr txBox="1"/>
              <p:nvPr/>
            </p:nvSpPr>
            <p:spPr>
              <a:xfrm>
                <a:off x="266700" y="4529559"/>
                <a:ext cx="8610600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𝑚𝑒𝑛𝑡𝑖𝑜𝑛𝑠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𝑒𝑛𝑡𝑖𝑡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𝑚𝑒𝑛𝑡𝑖𝑜𝑛𝑠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𝑔𝑜𝑙𝑑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𝑐h𝑎𝑖𝑛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𝑒𝑛𝑡𝑖𝑡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24CBA0-EB68-9147-B74A-FE9FB1127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4529559"/>
                <a:ext cx="8610600" cy="778931"/>
              </a:xfrm>
              <a:prstGeom prst="rect">
                <a:avLst/>
              </a:prstGeom>
              <a:blipFill>
                <a:blip r:embed="rId4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1745A9B-14FC-AF42-9A33-2066049F4F47}"/>
              </a:ext>
            </a:extLst>
          </p:cNvPr>
          <p:cNvSpPr txBox="1"/>
          <p:nvPr/>
        </p:nvSpPr>
        <p:spPr>
          <a:xfrm>
            <a:off x="533400" y="1883039"/>
            <a:ext cx="783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Mention-based metric;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Unlike</a:t>
            </a:r>
            <a:r>
              <a:rPr lang="zh-CN" altLang="en-US" sz="2400" dirty="0"/>
              <a:t> </a:t>
            </a:r>
            <a:r>
              <a:rPr lang="en-US" altLang="zh-CN" sz="2400" dirty="0"/>
              <a:t>MUC,</a:t>
            </a:r>
            <a:r>
              <a:rPr lang="zh-CN" altLang="en-US" sz="2400" dirty="0"/>
              <a:t> </a:t>
            </a:r>
            <a:r>
              <a:rPr lang="en-US" altLang="zh-CN" sz="2400" dirty="0"/>
              <a:t>B</a:t>
            </a:r>
            <a:r>
              <a:rPr lang="en-US" altLang="zh-CN" sz="2400" baseline="30000" dirty="0"/>
              <a:t>3</a:t>
            </a:r>
            <a:r>
              <a:rPr lang="zh-CN" altLang="en-US" sz="2400" baseline="30000" dirty="0"/>
              <a:t> </a:t>
            </a:r>
            <a:r>
              <a:rPr lang="en-US" altLang="zh-CN" sz="2400" dirty="0"/>
              <a:t>gives</a:t>
            </a:r>
            <a:r>
              <a:rPr lang="zh-CN" altLang="en-US" sz="2400" dirty="0"/>
              <a:t> </a:t>
            </a:r>
            <a:r>
              <a:rPr lang="en-US" altLang="zh-CN" sz="2400" dirty="0"/>
              <a:t>partial</a:t>
            </a:r>
            <a:r>
              <a:rPr lang="zh-CN" altLang="en-US" sz="2400" dirty="0"/>
              <a:t> </a:t>
            </a:r>
            <a:r>
              <a:rPr lang="en-US" altLang="zh-CN" sz="2400" dirty="0"/>
              <a:t>credit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correctly</a:t>
            </a:r>
            <a:r>
              <a:rPr lang="zh-CN" altLang="en-US" sz="2400" dirty="0"/>
              <a:t> </a:t>
            </a:r>
            <a:r>
              <a:rPr lang="en-US" altLang="zh-CN" sz="2400" dirty="0"/>
              <a:t>predicted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1949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ACD6-0F87-6842-BFB9-E1B3CA5C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coreference</a:t>
            </a:r>
            <a:r>
              <a:rPr lang="zh-CN" altLang="en-US" dirty="0"/>
              <a:t> </a:t>
            </a:r>
            <a:r>
              <a:rPr lang="en-US" altLang="zh-CN" dirty="0"/>
              <a:t>solved?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6BE77-AA2A-F946-8A7F-F40983192080}"/>
              </a:ext>
            </a:extLst>
          </p:cNvPr>
          <p:cNvSpPr txBox="1"/>
          <p:nvPr/>
        </p:nvSpPr>
        <p:spPr>
          <a:xfrm>
            <a:off x="523754" y="1805883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No.</a:t>
            </a:r>
            <a:r>
              <a:rPr lang="zh-CN" altLang="en-US" sz="2400" dirty="0"/>
              <a:t> </a:t>
            </a:r>
            <a:r>
              <a:rPr lang="en-US" altLang="zh-CN" sz="2400" dirty="0"/>
              <a:t>Coreference</a:t>
            </a:r>
            <a:r>
              <a:rPr lang="zh-CN" altLang="en-US" sz="2400" dirty="0"/>
              <a:t> </a:t>
            </a:r>
            <a:r>
              <a:rPr lang="en-US" altLang="zh-CN" sz="2400" dirty="0"/>
              <a:t>Resolution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challenging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4E9D3-7C04-2844-90ED-DD53FCD5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3" y="2743200"/>
            <a:ext cx="1948905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1084A-84A8-924A-9B28-494912076DF0}"/>
              </a:ext>
            </a:extLst>
          </p:cNvPr>
          <p:cNvSpPr txBox="1"/>
          <p:nvPr/>
        </p:nvSpPr>
        <p:spPr>
          <a:xfrm>
            <a:off x="776004" y="52451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Terry</a:t>
            </a:r>
            <a:r>
              <a:rPr lang="zh-CN" altLang="en-US" sz="1600" dirty="0"/>
              <a:t> </a:t>
            </a:r>
            <a:r>
              <a:rPr lang="en-US" altLang="zh-CN" sz="1600" dirty="0"/>
              <a:t>Winograd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4F0FF-E274-7941-A8E6-9F7125DEB64E}"/>
              </a:ext>
            </a:extLst>
          </p:cNvPr>
          <p:cNvSpPr txBox="1"/>
          <p:nvPr/>
        </p:nvSpPr>
        <p:spPr>
          <a:xfrm>
            <a:off x="2743200" y="2674710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“Winograd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Scheme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Challenge”</a:t>
            </a:r>
          </a:p>
          <a:p>
            <a:endParaRPr lang="en-US" altLang="zh-CN" sz="2400" dirty="0"/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list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hard</a:t>
            </a:r>
            <a:r>
              <a:rPr lang="zh-CN" altLang="en-US" sz="2400" dirty="0"/>
              <a:t> </a:t>
            </a:r>
            <a:r>
              <a:rPr lang="en-US" altLang="zh-CN" sz="2400" dirty="0"/>
              <a:t>coreference</a:t>
            </a:r>
            <a:r>
              <a:rPr lang="zh-CN" altLang="en-US" sz="2400" dirty="0"/>
              <a:t> </a:t>
            </a:r>
            <a:r>
              <a:rPr lang="en-US" altLang="zh-CN" sz="2400" dirty="0"/>
              <a:t>instances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solved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commonsense</a:t>
            </a:r>
            <a:r>
              <a:rPr lang="zh-CN" altLang="en-US" sz="2400" dirty="0"/>
              <a:t> </a:t>
            </a:r>
            <a:r>
              <a:rPr lang="en-US" altLang="zh-CN" sz="2400" dirty="0"/>
              <a:t>reasoning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03507-F8B9-1C41-888B-97A822580149}"/>
              </a:ext>
            </a:extLst>
          </p:cNvPr>
          <p:cNvSpPr txBox="1"/>
          <p:nvPr/>
        </p:nvSpPr>
        <p:spPr>
          <a:xfrm>
            <a:off x="4191000" y="6523260"/>
            <a:ext cx="49469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The Winograd Schema Challenge</a:t>
            </a:r>
            <a:r>
              <a:rPr lang="en-US" altLang="zh-CN" sz="1500" dirty="0"/>
              <a:t>”</a:t>
            </a:r>
            <a:r>
              <a:rPr lang="zh-CN" altLang="en-US" sz="1500" dirty="0"/>
              <a:t> </a:t>
            </a:r>
            <a:r>
              <a:rPr lang="en-US" altLang="zh-CN" sz="1500" dirty="0"/>
              <a:t>by</a:t>
            </a:r>
            <a:r>
              <a:rPr lang="zh-CN" altLang="en-US" sz="1500" dirty="0"/>
              <a:t> </a:t>
            </a:r>
            <a:r>
              <a:rPr lang="en-US" altLang="zh-CN" sz="1500" dirty="0"/>
              <a:t>Levesque</a:t>
            </a:r>
            <a:r>
              <a:rPr lang="zh-CN" altLang="en-US" sz="1500" dirty="0"/>
              <a:t> </a:t>
            </a:r>
            <a:r>
              <a:rPr lang="en-US" altLang="zh-CN" sz="1500" dirty="0"/>
              <a:t>et.</a:t>
            </a:r>
            <a:r>
              <a:rPr lang="zh-CN" altLang="en-US" sz="1500" dirty="0"/>
              <a:t> </a:t>
            </a:r>
            <a:r>
              <a:rPr lang="en-US" altLang="zh-CN" sz="1500" dirty="0"/>
              <a:t>al.</a:t>
            </a:r>
            <a:r>
              <a:rPr lang="zh-CN" altLang="en-US" sz="1500" dirty="0"/>
              <a:t> </a:t>
            </a:r>
            <a:r>
              <a:rPr lang="en-US" altLang="zh-CN" sz="1500" dirty="0"/>
              <a:t>(2012)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4835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B899-8D88-054E-8987-D272B2E4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Winograd</a:t>
            </a:r>
            <a:r>
              <a:rPr lang="zh-CN" altLang="en-US" dirty="0"/>
              <a:t> </a:t>
            </a:r>
            <a:r>
              <a:rPr lang="en-US" altLang="zh-CN" dirty="0"/>
              <a:t>Schema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E12CF-6CD3-E44E-8866-EE6398C0BD4F}"/>
              </a:ext>
            </a:extLst>
          </p:cNvPr>
          <p:cNvSpPr txBox="1"/>
          <p:nvPr/>
        </p:nvSpPr>
        <p:spPr>
          <a:xfrm>
            <a:off x="3352800" y="6534835"/>
            <a:ext cx="55763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dirty="0"/>
              <a:t>“</a:t>
            </a:r>
            <a:r>
              <a:rPr lang="en-US" sz="1500" dirty="0"/>
              <a:t>A Simple Method for Commonsense Reasoning</a:t>
            </a:r>
            <a:r>
              <a:rPr lang="en-US" altLang="zh-CN" sz="1500" dirty="0"/>
              <a:t>”,</a:t>
            </a:r>
            <a:r>
              <a:rPr lang="zh-CN" altLang="en-US" sz="1500" dirty="0"/>
              <a:t> </a:t>
            </a:r>
            <a:r>
              <a:rPr lang="en-US" altLang="zh-CN" sz="1500" dirty="0"/>
              <a:t>Trinh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Le</a:t>
            </a:r>
            <a:r>
              <a:rPr lang="zh-CN" altLang="en-US" sz="1500" dirty="0"/>
              <a:t> </a:t>
            </a:r>
            <a:r>
              <a:rPr lang="en-US" altLang="zh-CN" sz="1500" dirty="0"/>
              <a:t>(2018)</a:t>
            </a:r>
            <a:endParaRPr 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5E3BD-A47B-064E-96A0-91A41D579E59}"/>
              </a:ext>
            </a:extLst>
          </p:cNvPr>
          <p:cNvSpPr txBox="1"/>
          <p:nvPr/>
        </p:nvSpPr>
        <p:spPr>
          <a:xfrm>
            <a:off x="523754" y="1805883"/>
            <a:ext cx="7833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The trophy </a:t>
            </a:r>
            <a:r>
              <a:rPr lang="en-US" altLang="zh-CN" sz="2400" dirty="0"/>
              <a:t>doesn’t fit in </a:t>
            </a:r>
            <a:r>
              <a:rPr lang="en-US" altLang="zh-CN" sz="2400" i="1" dirty="0"/>
              <a:t>the brown suitcase </a:t>
            </a:r>
            <a:r>
              <a:rPr lang="en-US" altLang="zh-CN" sz="2400" dirty="0"/>
              <a:t>because it’s</a:t>
            </a:r>
          </a:p>
          <a:p>
            <a:r>
              <a:rPr lang="en-US" altLang="zh-CN" sz="2400" dirty="0"/>
              <a:t>too big. What is too big?</a:t>
            </a:r>
          </a:p>
          <a:p>
            <a:pPr marL="457200" indent="-457200">
              <a:buAutoNum type="alphaUcPeriod"/>
            </a:pPr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trophy</a:t>
            </a:r>
          </a:p>
          <a:p>
            <a:pPr marL="457200" indent="-457200">
              <a:buAutoNum type="alphaUcPeriod"/>
            </a:pPr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brown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suitcase</a:t>
            </a:r>
            <a:r>
              <a:rPr lang="zh-CN" altLang="en-US" sz="2400" i="1" dirty="0"/>
              <a:t>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3B27E-5311-244E-81BF-81C059A9A493}"/>
              </a:ext>
            </a:extLst>
          </p:cNvPr>
          <p:cNvSpPr txBox="1"/>
          <p:nvPr/>
        </p:nvSpPr>
        <p:spPr>
          <a:xfrm>
            <a:off x="523754" y="3810000"/>
            <a:ext cx="783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None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introduced</a:t>
            </a:r>
            <a:r>
              <a:rPr lang="zh-CN" altLang="en-US" sz="2400" dirty="0"/>
              <a:t> </a:t>
            </a:r>
            <a:r>
              <a:rPr lang="en-US" altLang="zh-CN" sz="2400" dirty="0"/>
              <a:t>works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this!!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598C5-F23C-AF4F-9898-9732526A9F7D}"/>
              </a:ext>
            </a:extLst>
          </p:cNvPr>
          <p:cNvSpPr txBox="1"/>
          <p:nvPr/>
        </p:nvSpPr>
        <p:spPr>
          <a:xfrm>
            <a:off x="523754" y="4754772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Coref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dirty="0"/>
              <a:t>~50%</a:t>
            </a:r>
            <a:r>
              <a:rPr lang="zh-CN" altLang="en-US" sz="2400" dirty="0"/>
              <a:t> </a:t>
            </a:r>
            <a:r>
              <a:rPr lang="en-US" altLang="zh-CN" sz="2400" dirty="0"/>
              <a:t>accuracy</a:t>
            </a:r>
            <a:r>
              <a:rPr lang="zh-CN" altLang="en-US" sz="2400" dirty="0"/>
              <a:t>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No</a:t>
            </a:r>
            <a:r>
              <a:rPr lang="zh-CN" altLang="en-US" sz="2400" dirty="0"/>
              <a:t> </a:t>
            </a:r>
            <a:r>
              <a:rPr lang="en-US" altLang="zh-CN" sz="2400" dirty="0"/>
              <a:t>better</a:t>
            </a:r>
            <a:r>
              <a:rPr lang="zh-CN" altLang="en-US" sz="2400" dirty="0"/>
              <a:t> </a:t>
            </a:r>
            <a:r>
              <a:rPr lang="en-US" altLang="zh-CN" sz="2400" dirty="0"/>
              <a:t>than</a:t>
            </a:r>
            <a:r>
              <a:rPr lang="zh-CN" altLang="en-US" sz="2400" dirty="0"/>
              <a:t> </a:t>
            </a:r>
            <a:r>
              <a:rPr lang="en-US" altLang="zh-CN" sz="2400" dirty="0"/>
              <a:t>random</a:t>
            </a:r>
            <a:r>
              <a:rPr lang="zh-CN" altLang="en-US" sz="2400" dirty="0"/>
              <a:t> </a:t>
            </a:r>
            <a:r>
              <a:rPr lang="en-US" altLang="zh-CN" sz="2400" dirty="0"/>
              <a:t>guess!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9418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7F33-1DA0-FD41-A916-3EA2FF97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Bias in </a:t>
            </a:r>
            <a:r>
              <a:rPr lang="en-US" dirty="0" err="1"/>
              <a:t>Coref</a:t>
            </a:r>
            <a:r>
              <a:rPr lang="en-US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3539E-E621-4D44-A491-C6DDB3BF0359}"/>
              </a:ext>
            </a:extLst>
          </p:cNvPr>
          <p:cNvSpPr txBox="1"/>
          <p:nvPr/>
        </p:nvSpPr>
        <p:spPr>
          <a:xfrm>
            <a:off x="1143000" y="6541461"/>
            <a:ext cx="8001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“Gender Bias in Coreference Resolution: Evaluation and Debiasing Methods” by Zhao et. al. (2018)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CB811-4D55-C448-AD7E-15B103C0CC39}"/>
              </a:ext>
            </a:extLst>
          </p:cNvPr>
          <p:cNvSpPr txBox="1"/>
          <p:nvPr/>
        </p:nvSpPr>
        <p:spPr>
          <a:xfrm>
            <a:off x="822960" y="1737361"/>
            <a:ext cx="725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Existing </a:t>
            </a:r>
            <a:r>
              <a:rPr lang="en-US" sz="2400" dirty="0" err="1"/>
              <a:t>Coref</a:t>
            </a:r>
            <a:r>
              <a:rPr lang="en-US" sz="2400" dirty="0"/>
              <a:t>. Model picked up </a:t>
            </a:r>
            <a:r>
              <a:rPr lang="en-US" sz="2400" i="1" dirty="0"/>
              <a:t>gender stereotypes </a:t>
            </a:r>
            <a:r>
              <a:rPr lang="en-US" sz="2400" dirty="0"/>
              <a:t>from training data or pre-trained word embeddings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F202E-1090-B94C-B32E-DA680554B97D}"/>
              </a:ext>
            </a:extLst>
          </p:cNvPr>
          <p:cNvSpPr txBox="1"/>
          <p:nvPr/>
        </p:nvSpPr>
        <p:spPr>
          <a:xfrm>
            <a:off x="609600" y="3354580"/>
            <a:ext cx="7543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physician hired the secretary because </a:t>
            </a:r>
            <a:r>
              <a:rPr lang="en-US" dirty="0">
                <a:solidFill>
                  <a:srgbClr val="0000FF"/>
                </a:solidFill>
              </a:rPr>
              <a:t>he</a:t>
            </a:r>
            <a:r>
              <a:rPr lang="en-US" dirty="0"/>
              <a:t> was overwhelmed with clients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A2E04-033C-E641-AAD1-C644C0EAF30B}"/>
              </a:ext>
            </a:extLst>
          </p:cNvPr>
          <p:cNvSpPr txBox="1"/>
          <p:nvPr/>
        </p:nvSpPr>
        <p:spPr>
          <a:xfrm>
            <a:off x="609600" y="5038226"/>
            <a:ext cx="7543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physician hired the secretary because </a:t>
            </a:r>
            <a:r>
              <a:rPr lang="en-US" dirty="0">
                <a:solidFill>
                  <a:srgbClr val="FF0000"/>
                </a:solidFill>
              </a:rPr>
              <a:t>she</a:t>
            </a:r>
            <a:r>
              <a:rPr lang="en-US" dirty="0"/>
              <a:t> was overwhelmed with clients 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258A5F1D-52DE-C647-97E9-8C57A83AADA8}"/>
              </a:ext>
            </a:extLst>
          </p:cNvPr>
          <p:cNvSpPr/>
          <p:nvPr/>
        </p:nvSpPr>
        <p:spPr>
          <a:xfrm flipH="1">
            <a:off x="1310639" y="2895600"/>
            <a:ext cx="3456662" cy="369332"/>
          </a:xfrm>
          <a:prstGeom prst="utur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C29F5D-BCE4-F241-8933-8C3FA4AA87AE}"/>
              </a:ext>
            </a:extLst>
          </p:cNvPr>
          <p:cNvSpPr/>
          <p:nvPr/>
        </p:nvSpPr>
        <p:spPr>
          <a:xfrm>
            <a:off x="609600" y="3264932"/>
            <a:ext cx="1386840" cy="54506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61A5F-ADDA-324A-A572-CAFF7450327B}"/>
              </a:ext>
            </a:extLst>
          </p:cNvPr>
          <p:cNvSpPr txBox="1"/>
          <p:nvPr/>
        </p:nvSpPr>
        <p:spPr>
          <a:xfrm>
            <a:off x="2340665" y="2593479"/>
            <a:ext cx="2270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Model Prediction</a:t>
            </a:r>
          </a:p>
        </p:txBody>
      </p:sp>
      <p:sp>
        <p:nvSpPr>
          <p:cNvPr id="11" name="U-Turn Arrow 10">
            <a:extLst>
              <a:ext uri="{FF2B5EF4-FFF2-40B4-BE49-F238E27FC236}">
                <a16:creationId xmlns:a16="http://schemas.microsoft.com/office/drawing/2014/main" id="{72DBBD32-B9D3-4B4B-9357-17DBF0DDAB7A}"/>
              </a:ext>
            </a:extLst>
          </p:cNvPr>
          <p:cNvSpPr/>
          <p:nvPr/>
        </p:nvSpPr>
        <p:spPr>
          <a:xfrm flipH="1">
            <a:off x="3139439" y="4596780"/>
            <a:ext cx="1664967" cy="369332"/>
          </a:xfrm>
          <a:prstGeom prst="uturn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28DE1F-7A3C-B14F-BE4A-6438941412EC}"/>
              </a:ext>
            </a:extLst>
          </p:cNvPr>
          <p:cNvSpPr/>
          <p:nvPr/>
        </p:nvSpPr>
        <p:spPr>
          <a:xfrm>
            <a:off x="2446019" y="4947806"/>
            <a:ext cx="1386840" cy="545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D60505CA-F936-0841-AC7D-A243E262F486}"/>
              </a:ext>
            </a:extLst>
          </p:cNvPr>
          <p:cNvSpPr/>
          <p:nvPr/>
        </p:nvSpPr>
        <p:spPr>
          <a:xfrm>
            <a:off x="8305800" y="4979373"/>
            <a:ext cx="505739" cy="48193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96688000-74A8-F449-89AC-DAB2760F5BDC}"/>
              </a:ext>
            </a:extLst>
          </p:cNvPr>
          <p:cNvSpPr/>
          <p:nvPr/>
        </p:nvSpPr>
        <p:spPr>
          <a:xfrm rot="18858197">
            <a:off x="8370252" y="3450746"/>
            <a:ext cx="367016" cy="199347"/>
          </a:xfrm>
          <a:prstGeom prst="corne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8B550-80B8-F845-9506-D74ECD829F2C}"/>
              </a:ext>
            </a:extLst>
          </p:cNvPr>
          <p:cNvSpPr txBox="1"/>
          <p:nvPr/>
        </p:nvSpPr>
        <p:spPr>
          <a:xfrm>
            <a:off x="3246120" y="4307239"/>
            <a:ext cx="2270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/>
              <a:t>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6638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507713-B0BE-0944-92CF-3B4FEB72DC0B}"/>
              </a:ext>
            </a:extLst>
          </p:cNvPr>
          <p:cNvSpPr txBox="1"/>
          <p:nvPr/>
        </p:nvSpPr>
        <p:spPr>
          <a:xfrm>
            <a:off x="1447800" y="6534835"/>
            <a:ext cx="7924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sz="1500" dirty="0">
                <a:hlinkClick r:id="rId3"/>
              </a:rPr>
              <a:t>https://chatbotslife.com/coreference-resolution-for-chatbots-f49a720c428b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1251B-22A6-004F-B7B0-8F8363CFC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81000"/>
            <a:ext cx="5791200" cy="589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cases…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1777118"/>
            <a:ext cx="660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“Winograd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Schema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Challenges”</a:t>
            </a: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9A52F-8D39-BA46-A37B-C87B0333D328}"/>
              </a:ext>
            </a:extLst>
          </p:cNvPr>
          <p:cNvSpPr txBox="1"/>
          <p:nvPr/>
        </p:nvSpPr>
        <p:spPr>
          <a:xfrm>
            <a:off x="822960" y="2895600"/>
            <a:ext cx="7787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city council </a:t>
            </a:r>
            <a:r>
              <a:rPr lang="en-US" sz="2800" dirty="0"/>
              <a:t>denied </a:t>
            </a:r>
            <a:r>
              <a:rPr lang="en-US" sz="2800" dirty="0">
                <a:solidFill>
                  <a:srgbClr val="0000FF"/>
                </a:solidFill>
              </a:rPr>
              <a:t>the demonstrators </a:t>
            </a:r>
            <a:r>
              <a:rPr lang="en-US" sz="2800" dirty="0"/>
              <a:t>a permit </a:t>
            </a:r>
          </a:p>
          <a:p>
            <a:endParaRPr lang="en-US" sz="2400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6EA7BD3-945A-DE44-997B-4594FE75130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41220" y="3276531"/>
            <a:ext cx="457200" cy="7315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3FAF7-100E-1547-A423-E1DBB835711E}"/>
              </a:ext>
            </a:extLst>
          </p:cNvPr>
          <p:cNvSpPr txBox="1"/>
          <p:nvPr/>
        </p:nvSpPr>
        <p:spPr>
          <a:xfrm>
            <a:off x="2286000" y="3792791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[they]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1C075-FEA4-6847-97B6-38BC7DE32EFF}"/>
              </a:ext>
            </a:extLst>
          </p:cNvPr>
          <p:cNvSpPr txBox="1"/>
          <p:nvPr/>
        </p:nvSpPr>
        <p:spPr>
          <a:xfrm>
            <a:off x="822960" y="3798142"/>
            <a:ext cx="138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because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788F3-9130-1E48-A57F-FE7C3F30EFD9}"/>
              </a:ext>
            </a:extLst>
          </p:cNvPr>
          <p:cNvSpPr txBox="1"/>
          <p:nvPr/>
        </p:nvSpPr>
        <p:spPr>
          <a:xfrm>
            <a:off x="3233979" y="3798142"/>
            <a:ext cx="179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feared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F51A6A-6465-7B42-8A28-58340C7AFCE0}"/>
              </a:ext>
            </a:extLst>
          </p:cNvPr>
          <p:cNvSpPr txBox="1"/>
          <p:nvPr/>
        </p:nvSpPr>
        <p:spPr>
          <a:xfrm>
            <a:off x="4893589" y="3782920"/>
            <a:ext cx="179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violence.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140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cases…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2960" y="1777118"/>
            <a:ext cx="660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“Winograd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Schema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Challenges”</a:t>
            </a: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9A52F-8D39-BA46-A37B-C87B0333D328}"/>
              </a:ext>
            </a:extLst>
          </p:cNvPr>
          <p:cNvSpPr txBox="1"/>
          <p:nvPr/>
        </p:nvSpPr>
        <p:spPr>
          <a:xfrm>
            <a:off x="822960" y="2895600"/>
            <a:ext cx="7787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city council </a:t>
            </a:r>
            <a:r>
              <a:rPr lang="en-US" sz="2800" dirty="0"/>
              <a:t>denied </a:t>
            </a:r>
            <a:r>
              <a:rPr lang="en-US" sz="2800" dirty="0">
                <a:solidFill>
                  <a:srgbClr val="0000FF"/>
                </a:solidFill>
              </a:rPr>
              <a:t>the demonstrators </a:t>
            </a:r>
            <a:r>
              <a:rPr lang="en-US" sz="2800" dirty="0"/>
              <a:t>a permit </a:t>
            </a:r>
          </a:p>
          <a:p>
            <a:endParaRPr lang="en-US" sz="2400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F6EA7BD3-945A-DE44-997B-4594FE7513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62984" y="2139697"/>
            <a:ext cx="438912" cy="30175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33FAF7-100E-1547-A423-E1DBB835711E}"/>
              </a:ext>
            </a:extLst>
          </p:cNvPr>
          <p:cNvSpPr txBox="1"/>
          <p:nvPr/>
        </p:nvSpPr>
        <p:spPr>
          <a:xfrm>
            <a:off x="2286000" y="3792791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[they]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1C075-FEA4-6847-97B6-38BC7DE32EFF}"/>
              </a:ext>
            </a:extLst>
          </p:cNvPr>
          <p:cNvSpPr txBox="1"/>
          <p:nvPr/>
        </p:nvSpPr>
        <p:spPr>
          <a:xfrm>
            <a:off x="822960" y="3798142"/>
            <a:ext cx="138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because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415AD-8D4D-084B-83CD-A7908643FD94}"/>
              </a:ext>
            </a:extLst>
          </p:cNvPr>
          <p:cNvSpPr txBox="1"/>
          <p:nvPr/>
        </p:nvSpPr>
        <p:spPr>
          <a:xfrm>
            <a:off x="3233979" y="3798142"/>
            <a:ext cx="179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feared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C2E5B-CFBB-DD45-AE55-CCD324BE0492}"/>
              </a:ext>
            </a:extLst>
          </p:cNvPr>
          <p:cNvSpPr txBox="1"/>
          <p:nvPr/>
        </p:nvSpPr>
        <p:spPr>
          <a:xfrm>
            <a:off x="4893589" y="3782920"/>
            <a:ext cx="179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violence.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2165A-E98F-5747-A043-5236D4FCCC40}"/>
              </a:ext>
            </a:extLst>
          </p:cNvPr>
          <p:cNvSpPr txBox="1"/>
          <p:nvPr/>
        </p:nvSpPr>
        <p:spPr>
          <a:xfrm>
            <a:off x="3210788" y="5093796"/>
            <a:ext cx="179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advocated</a:t>
            </a:r>
            <a:endParaRPr lang="en-US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108DF4-1354-994F-BA66-F458871F0EA0}"/>
              </a:ext>
            </a:extLst>
          </p:cNvPr>
          <p:cNvCxnSpPr>
            <a:stCxn id="14" idx="0"/>
            <a:endCxn id="19" idx="2"/>
          </p:cNvCxnSpPr>
          <p:nvPr/>
        </p:nvCxnSpPr>
        <p:spPr>
          <a:xfrm flipV="1">
            <a:off x="4108399" y="4321362"/>
            <a:ext cx="23191" cy="77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1111 L -0.00261 -0.191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351-460F-5A46-AEEA-36EB312E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Linguistics</a:t>
            </a:r>
            <a:r>
              <a:rPr lang="zh-CN" altLang="en-US" dirty="0"/>
              <a:t> </a:t>
            </a:r>
            <a:r>
              <a:rPr lang="en-US" altLang="zh-CN" dirty="0"/>
              <a:t>Background...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BB5DD-825C-9745-A4BD-9D3065E8B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Anaphora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Reference in a text </a:t>
            </a:r>
            <a:r>
              <a:rPr lang="en-US" altLang="zh-CN" sz="2400" dirty="0">
                <a:solidFill>
                  <a:schemeClr val="tx1"/>
                </a:solidFill>
              </a:rPr>
              <a:t>(“anaphor”)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tx1"/>
                </a:solidFill>
              </a:rPr>
              <a:t>an entity that has been previously introduced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(“antecedent”)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72E0D-936A-8F44-969C-6075D2A04E80}"/>
              </a:ext>
            </a:extLst>
          </p:cNvPr>
          <p:cNvSpPr txBox="1"/>
          <p:nvPr/>
        </p:nvSpPr>
        <p:spPr>
          <a:xfrm>
            <a:off x="842837" y="4114800"/>
            <a:ext cx="61569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Barack Obama </a:t>
            </a:r>
            <a:r>
              <a:rPr lang="en-US" sz="2400" dirty="0"/>
              <a:t>said </a:t>
            </a:r>
            <a:r>
              <a:rPr lang="en-US" sz="2400" dirty="0">
                <a:solidFill>
                  <a:srgbClr val="0000FF"/>
                </a:solidFill>
              </a:rPr>
              <a:t>he</a:t>
            </a:r>
            <a:r>
              <a:rPr lang="en-US" sz="2400" dirty="0"/>
              <a:t> would sign the bill.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BDFD2-2FC8-9148-8059-A655FBA8E9AC}"/>
              </a:ext>
            </a:extLst>
          </p:cNvPr>
          <p:cNvSpPr txBox="1"/>
          <p:nvPr/>
        </p:nvSpPr>
        <p:spPr>
          <a:xfrm>
            <a:off x="4876800" y="6534361"/>
            <a:ext cx="5105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borrowed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Manning’s</a:t>
            </a:r>
            <a:r>
              <a:rPr lang="zh-CN" altLang="en-US" sz="1500" dirty="0"/>
              <a:t> </a:t>
            </a:r>
            <a:r>
              <a:rPr lang="en-US" altLang="zh-CN" sz="1500" dirty="0"/>
              <a:t>CS224n</a:t>
            </a:r>
            <a:r>
              <a:rPr lang="zh-CN" altLang="en-US" sz="1500" dirty="0"/>
              <a:t> </a:t>
            </a:r>
            <a:r>
              <a:rPr lang="en-US" altLang="zh-CN" sz="1500" dirty="0"/>
              <a:t>slides..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EC08-C2E3-8B4A-8212-E4639F59BBF1}"/>
              </a:ext>
            </a:extLst>
          </p:cNvPr>
          <p:cNvSpPr txBox="1"/>
          <p:nvPr/>
        </p:nvSpPr>
        <p:spPr>
          <a:xfrm>
            <a:off x="2971800" y="466878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Anaphor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76BE6-B107-BA42-9B05-F291194C73E7}"/>
              </a:ext>
            </a:extLst>
          </p:cNvPr>
          <p:cNvSpPr txBox="1"/>
          <p:nvPr/>
        </p:nvSpPr>
        <p:spPr>
          <a:xfrm>
            <a:off x="1211912" y="4668781"/>
            <a:ext cx="13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Antecedent</a:t>
            </a:r>
            <a:endParaRPr lang="en-US" i="1" dirty="0"/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20F6287D-F992-ED4A-91EB-D148E992EEB4}"/>
              </a:ext>
            </a:extLst>
          </p:cNvPr>
          <p:cNvSpPr/>
          <p:nvPr/>
        </p:nvSpPr>
        <p:spPr>
          <a:xfrm flipH="1">
            <a:off x="1676399" y="3733800"/>
            <a:ext cx="1856463" cy="326813"/>
          </a:xfrm>
          <a:prstGeom prst="utur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8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351-460F-5A46-AEEA-36EB312E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Anaphora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Coreference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BB5DD-825C-9745-A4BD-9D3065E8B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-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Coreference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with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Named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Entities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(a.k.a.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Entity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Linking)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72E0D-936A-8F44-969C-6075D2A04E80}"/>
              </a:ext>
            </a:extLst>
          </p:cNvPr>
          <p:cNvSpPr txBox="1"/>
          <p:nvPr/>
        </p:nvSpPr>
        <p:spPr>
          <a:xfrm>
            <a:off x="1687664" y="2480360"/>
            <a:ext cx="23575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Barack Obama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BDFD2-2FC8-9148-8059-A655FBA8E9AC}"/>
              </a:ext>
            </a:extLst>
          </p:cNvPr>
          <p:cNvSpPr txBox="1"/>
          <p:nvPr/>
        </p:nvSpPr>
        <p:spPr>
          <a:xfrm>
            <a:off x="4876800" y="6534361"/>
            <a:ext cx="5105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borrowed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Manning’s</a:t>
            </a:r>
            <a:r>
              <a:rPr lang="zh-CN" altLang="en-US" sz="1500" dirty="0"/>
              <a:t> </a:t>
            </a:r>
            <a:r>
              <a:rPr lang="en-US" altLang="zh-CN" sz="1500" dirty="0"/>
              <a:t>CS224n</a:t>
            </a:r>
            <a:r>
              <a:rPr lang="zh-CN" altLang="en-US" sz="1500" dirty="0"/>
              <a:t> </a:t>
            </a:r>
            <a:r>
              <a:rPr lang="en-US" altLang="zh-CN" sz="1500" dirty="0"/>
              <a:t>slides..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EC08-C2E3-8B4A-8212-E4639F59BBF1}"/>
              </a:ext>
            </a:extLst>
          </p:cNvPr>
          <p:cNvSpPr txBox="1"/>
          <p:nvPr/>
        </p:nvSpPr>
        <p:spPr>
          <a:xfrm>
            <a:off x="148588" y="4114801"/>
            <a:ext cx="134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Real</a:t>
            </a:r>
            <a:r>
              <a:rPr lang="zh-CN" altLang="en-US" i="1" dirty="0"/>
              <a:t> </a:t>
            </a:r>
            <a:r>
              <a:rPr lang="en-US" altLang="zh-CN" i="1" dirty="0"/>
              <a:t>world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76BE6-B107-BA42-9B05-F291194C73E7}"/>
              </a:ext>
            </a:extLst>
          </p:cNvPr>
          <p:cNvSpPr txBox="1"/>
          <p:nvPr/>
        </p:nvSpPr>
        <p:spPr>
          <a:xfrm>
            <a:off x="411313" y="2508859"/>
            <a:ext cx="8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text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DF71-60FE-1441-84B4-ECD57B625B7F}"/>
              </a:ext>
            </a:extLst>
          </p:cNvPr>
          <p:cNvSpPr txBox="1"/>
          <p:nvPr/>
        </p:nvSpPr>
        <p:spPr>
          <a:xfrm>
            <a:off x="5784574" y="2480361"/>
            <a:ext cx="13782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Obama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C2394-A654-CD43-B3DD-1830E233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733800"/>
            <a:ext cx="1868053" cy="1231832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869EFF0-3F0E-F247-A712-7518D7844B17}"/>
              </a:ext>
            </a:extLst>
          </p:cNvPr>
          <p:cNvSpPr/>
          <p:nvPr/>
        </p:nvSpPr>
        <p:spPr>
          <a:xfrm>
            <a:off x="2743200" y="3124200"/>
            <a:ext cx="123245" cy="457200"/>
          </a:xfrm>
          <a:prstGeom prst="down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D0973CE-7D02-C945-9B5E-80F474460E9C}"/>
              </a:ext>
            </a:extLst>
          </p:cNvPr>
          <p:cNvSpPr/>
          <p:nvPr/>
        </p:nvSpPr>
        <p:spPr>
          <a:xfrm rot="3714555" flipH="1">
            <a:off x="4930928" y="2804466"/>
            <a:ext cx="119920" cy="1780384"/>
          </a:xfrm>
          <a:prstGeom prst="down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1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351-460F-5A46-AEEA-36EB312E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Anaphora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Coreference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72E0D-936A-8F44-969C-6075D2A04E80}"/>
              </a:ext>
            </a:extLst>
          </p:cNvPr>
          <p:cNvSpPr txBox="1"/>
          <p:nvPr/>
        </p:nvSpPr>
        <p:spPr>
          <a:xfrm>
            <a:off x="1687664" y="2480360"/>
            <a:ext cx="235756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Barack Obama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BDFD2-2FC8-9148-8059-A655FBA8E9AC}"/>
              </a:ext>
            </a:extLst>
          </p:cNvPr>
          <p:cNvSpPr txBox="1"/>
          <p:nvPr/>
        </p:nvSpPr>
        <p:spPr>
          <a:xfrm>
            <a:off x="4876800" y="6534361"/>
            <a:ext cx="51054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borrowed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Manning’s</a:t>
            </a:r>
            <a:r>
              <a:rPr lang="zh-CN" altLang="en-US" sz="1500" dirty="0"/>
              <a:t> </a:t>
            </a:r>
            <a:r>
              <a:rPr lang="en-US" altLang="zh-CN" sz="1500" dirty="0"/>
              <a:t>CS224n</a:t>
            </a:r>
            <a:r>
              <a:rPr lang="zh-CN" altLang="en-US" sz="1500" dirty="0"/>
              <a:t> </a:t>
            </a:r>
            <a:r>
              <a:rPr lang="en-US" altLang="zh-CN" sz="1500" dirty="0"/>
              <a:t>slides..</a:t>
            </a:r>
            <a:endParaRPr 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EC08-C2E3-8B4A-8212-E4639F59BBF1}"/>
              </a:ext>
            </a:extLst>
          </p:cNvPr>
          <p:cNvSpPr txBox="1"/>
          <p:nvPr/>
        </p:nvSpPr>
        <p:spPr>
          <a:xfrm>
            <a:off x="148588" y="4114801"/>
            <a:ext cx="134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Real</a:t>
            </a:r>
            <a:r>
              <a:rPr lang="zh-CN" altLang="en-US" i="1" dirty="0"/>
              <a:t> </a:t>
            </a:r>
            <a:r>
              <a:rPr lang="en-US" altLang="zh-CN" i="1" dirty="0"/>
              <a:t>world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76BE6-B107-BA42-9B05-F291194C73E7}"/>
              </a:ext>
            </a:extLst>
          </p:cNvPr>
          <p:cNvSpPr txBox="1"/>
          <p:nvPr/>
        </p:nvSpPr>
        <p:spPr>
          <a:xfrm>
            <a:off x="411313" y="2508859"/>
            <a:ext cx="82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text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1DF71-60FE-1441-84B4-ECD57B625B7F}"/>
              </a:ext>
            </a:extLst>
          </p:cNvPr>
          <p:cNvSpPr txBox="1"/>
          <p:nvPr/>
        </p:nvSpPr>
        <p:spPr>
          <a:xfrm>
            <a:off x="5784574" y="2480361"/>
            <a:ext cx="13782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he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C2394-A654-CD43-B3DD-1830E233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733800"/>
            <a:ext cx="1868053" cy="1231832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869EFF0-3F0E-F247-A712-7518D7844B17}"/>
              </a:ext>
            </a:extLst>
          </p:cNvPr>
          <p:cNvSpPr/>
          <p:nvPr/>
        </p:nvSpPr>
        <p:spPr>
          <a:xfrm>
            <a:off x="2743200" y="3124200"/>
            <a:ext cx="123245" cy="457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D0973CE-7D02-C945-9B5E-80F474460E9C}"/>
              </a:ext>
            </a:extLst>
          </p:cNvPr>
          <p:cNvSpPr/>
          <p:nvPr/>
        </p:nvSpPr>
        <p:spPr>
          <a:xfrm rot="5400000">
            <a:off x="4818756" y="2039247"/>
            <a:ext cx="122715" cy="1378226"/>
          </a:xfrm>
          <a:prstGeom prst="downArrow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80C22D3-E11F-DA42-ABCE-847D366E5EEE}"/>
              </a:ext>
            </a:extLst>
          </p:cNvPr>
          <p:cNvSpPr txBox="1">
            <a:spLocks/>
          </p:cNvSpPr>
          <p:nvPr/>
        </p:nvSpPr>
        <p:spPr>
          <a:xfrm>
            <a:off x="822959" y="1845734"/>
            <a:ext cx="7543801" cy="8974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- Anaphora Resolution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7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44016</TotalTime>
  <Words>1817</Words>
  <Application>Microsoft Macintosh PowerPoint</Application>
  <PresentationFormat>On-screen Show (4:3)</PresentationFormat>
  <Paragraphs>273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</vt:lpstr>
      <vt:lpstr>Retrospect</vt:lpstr>
      <vt:lpstr>Coreference Resolution</vt:lpstr>
      <vt:lpstr>Coreference Resolution</vt:lpstr>
      <vt:lpstr>Coreference Resolution</vt:lpstr>
      <vt:lpstr>PowerPoint Presentation</vt:lpstr>
      <vt:lpstr>More challenging cases…</vt:lpstr>
      <vt:lpstr>More challenging cases…</vt:lpstr>
      <vt:lpstr>Linguistics Background...</vt:lpstr>
      <vt:lpstr>Anaphora vs. Coreference</vt:lpstr>
      <vt:lpstr>Anaphora vs. Coreference</vt:lpstr>
      <vt:lpstr>Coref. Resolution Pipeline</vt:lpstr>
      <vt:lpstr>Coref. Resolution Pipeline</vt:lpstr>
      <vt:lpstr>Mention Detection</vt:lpstr>
      <vt:lpstr>Coref. Resolution Pipeline</vt:lpstr>
      <vt:lpstr>Popular Architectures*</vt:lpstr>
      <vt:lpstr>Popular Architectures</vt:lpstr>
      <vt:lpstr>Mention-Pair Architecture</vt:lpstr>
      <vt:lpstr>Mention-Pair Architecture</vt:lpstr>
      <vt:lpstr>Popular Architectures</vt:lpstr>
      <vt:lpstr>Mention-Rank Architecture</vt:lpstr>
      <vt:lpstr>How do we build the classifier?</vt:lpstr>
      <vt:lpstr>Feature-based Classifier</vt:lpstr>
      <vt:lpstr>Feature-based Classifier</vt:lpstr>
      <vt:lpstr>The neural approach</vt:lpstr>
      <vt:lpstr>First step – Candidate Pruning</vt:lpstr>
      <vt:lpstr>Second step: Coref. Score</vt:lpstr>
      <vt:lpstr>Second step: Coref. Score</vt:lpstr>
      <vt:lpstr>Second step: Coref. Score</vt:lpstr>
      <vt:lpstr>Evaluation</vt:lpstr>
      <vt:lpstr>Evaluation Metrics #1: MUC F1</vt:lpstr>
      <vt:lpstr>Evaluation Metrics #2: B3</vt:lpstr>
      <vt:lpstr>Is coreference solved?</vt:lpstr>
      <vt:lpstr>Winograd Schema Challenge</vt:lpstr>
      <vt:lpstr>Gender Bias in Coref. 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Chen, Sihao</cp:lastModifiedBy>
  <cp:revision>1979</cp:revision>
  <cp:lastPrinted>2019-04-24T19:17:55Z</cp:lastPrinted>
  <dcterms:created xsi:type="dcterms:W3CDTF">2009-06-12T17:14:38Z</dcterms:created>
  <dcterms:modified xsi:type="dcterms:W3CDTF">2020-01-16T22:07:35Z</dcterms:modified>
</cp:coreProperties>
</file>